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9" r:id="rId4"/>
    <p:sldId id="337" r:id="rId5"/>
    <p:sldId id="338" r:id="rId6"/>
    <p:sldId id="340" r:id="rId7"/>
    <p:sldId id="344" r:id="rId8"/>
    <p:sldId id="366" r:id="rId9"/>
    <p:sldId id="350" r:id="rId10"/>
    <p:sldId id="364" r:id="rId11"/>
    <p:sldId id="354" r:id="rId12"/>
    <p:sldId id="355" r:id="rId13"/>
    <p:sldId id="356" r:id="rId14"/>
    <p:sldId id="357" r:id="rId15"/>
    <p:sldId id="360" r:id="rId16"/>
    <p:sldId id="361" r:id="rId17"/>
    <p:sldId id="342" r:id="rId18"/>
    <p:sldId id="343" r:id="rId19"/>
    <p:sldId id="351" r:id="rId20"/>
    <p:sldId id="353" r:id="rId21"/>
    <p:sldId id="305" r:id="rId22"/>
    <p:sldId id="347" r:id="rId23"/>
    <p:sldId id="348" r:id="rId24"/>
    <p:sldId id="349" r:id="rId25"/>
    <p:sldId id="368" r:id="rId26"/>
    <p:sldId id="367" r:id="rId27"/>
    <p:sldId id="267" r:id="rId28"/>
  </p:sldIdLst>
  <p:sldSz cx="12192000" cy="6858000"/>
  <p:notesSz cx="6807200" cy="9939338"/>
  <p:embeddedFontLst>
    <p:embeddedFont>
      <p:font typeface="Arimo" panose="02020500000000000000"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微軟正黑體" panose="020B0604030504040204" pitchFamily="34" charset="-12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275">
          <p15:clr>
            <a:srgbClr val="A4A3A4"/>
          </p15:clr>
        </p15:guide>
        <p15:guide id="2" orient="horz" pos="15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P8pRPkHo/B8zoVXcKwfXsqopr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F"/>
    <a:srgbClr val="FFDDB3"/>
    <a:srgbClr val="FFE5C5"/>
    <a:srgbClr val="93BFB7"/>
    <a:srgbClr val="5B9BD5"/>
    <a:srgbClr val="E24C4B"/>
    <a:srgbClr val="FFCCCC"/>
    <a:srgbClr val="66CCFF"/>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snapToGrid="0">
      <p:cViewPr varScale="1">
        <p:scale>
          <a:sx n="111" d="100"/>
          <a:sy n="111" d="100"/>
        </p:scale>
        <p:origin x="558" y="132"/>
      </p:cViewPr>
      <p:guideLst>
        <p:guide pos="2275"/>
        <p:guide orient="horz" pos="15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55E96-4450-4D31-921E-FAF756293370}"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zh-TW" altLang="en-US"/>
        </a:p>
      </dgm:t>
    </dgm:pt>
    <dgm:pt modelId="{1DAAF0E2-5E7C-4C38-81BF-4A526EDDFFE7}">
      <dgm:prSet phldrT="[文字]" custT="1"/>
      <dgm:spPr/>
      <dgm:t>
        <a:bodyPr/>
        <a:lstStyle/>
        <a:p>
          <a:pPr>
            <a:lnSpc>
              <a:spcPts val="2400"/>
            </a:lnSpc>
            <a:spcAft>
              <a:spcPts val="0"/>
            </a:spcAft>
          </a:pPr>
          <a:r>
            <a:rPr lang="zh-TW" altLang="en-US" sz="1800" b="1" dirty="0" smtClean="0">
              <a:latin typeface="微軟正黑體" panose="020B0604030504040204" pitchFamily="34" charset="-120"/>
              <a:ea typeface="微軟正黑體" panose="020B0604030504040204" pitchFamily="34" charset="-120"/>
            </a:rPr>
            <a:t>教育資訊與測驗統計研究所</a:t>
          </a:r>
          <a:endParaRPr lang="zh-TW" altLang="en-US" sz="1800" b="1" dirty="0">
            <a:latin typeface="微軟正黑體" panose="020B0604030504040204" pitchFamily="34" charset="-120"/>
            <a:ea typeface="微軟正黑體" panose="020B0604030504040204" pitchFamily="34" charset="-120"/>
          </a:endParaRPr>
        </a:p>
      </dgm:t>
    </dgm:pt>
    <dgm:pt modelId="{5078FFCE-080A-43D8-96D0-D50E71F2F7E1}" type="parTrans" cxnId="{22BA66A3-E287-48A7-BC16-63202621B506}">
      <dgm:prSet/>
      <dgm:spPr/>
      <dgm:t>
        <a:bodyPr/>
        <a:lstStyle/>
        <a:p>
          <a:endParaRPr lang="zh-TW" altLang="en-US"/>
        </a:p>
      </dgm:t>
    </dgm:pt>
    <dgm:pt modelId="{D28461B4-EB96-43C2-A48F-9A27F4D2BABB}" type="sibTrans" cxnId="{22BA66A3-E287-48A7-BC16-63202621B506}">
      <dgm:prSet/>
      <dgm:spPr/>
      <dgm:t>
        <a:bodyPr/>
        <a:lstStyle/>
        <a:p>
          <a:endParaRPr lang="zh-TW" altLang="en-US"/>
        </a:p>
      </dgm:t>
    </dgm:pt>
    <dgm:pt modelId="{783DE2D5-340E-4572-BDD1-185408878296}">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資訊在教育上的應用</a:t>
          </a:r>
          <a:endParaRPr lang="zh-TW" altLang="en-US" dirty="0">
            <a:latin typeface="微軟正黑體" panose="020B0604030504040204" pitchFamily="34" charset="-120"/>
            <a:ea typeface="微軟正黑體" panose="020B0604030504040204" pitchFamily="34" charset="-120"/>
          </a:endParaRPr>
        </a:p>
      </dgm:t>
    </dgm:pt>
    <dgm:pt modelId="{9612833F-DA5B-4F0D-92E4-30EFB131AD14}" type="parTrans" cxnId="{3C5FFA1E-1855-4BC5-957F-E1DA0CE0D981}">
      <dgm:prSet/>
      <dgm:spPr/>
      <dgm:t>
        <a:bodyPr/>
        <a:lstStyle/>
        <a:p>
          <a:endParaRPr lang="zh-TW" altLang="en-US"/>
        </a:p>
      </dgm:t>
    </dgm:pt>
    <dgm:pt modelId="{2F86EEEB-9EF1-4624-8F15-121EC2E56654}" type="sibTrans" cxnId="{3C5FFA1E-1855-4BC5-957F-E1DA0CE0D981}">
      <dgm:prSet/>
      <dgm:spPr/>
      <dgm:t>
        <a:bodyPr/>
        <a:lstStyle/>
        <a:p>
          <a:endParaRPr lang="zh-TW" altLang="en-US"/>
        </a:p>
      </dgm:t>
    </dgm:pt>
    <dgm:pt modelId="{D02A213F-70DD-448F-9D18-6B21E5E405DA}">
      <dgm:prSet phldrT="[文字]" custT="1"/>
      <dgm:spPr/>
      <dgm:t>
        <a:bodyPr/>
        <a:lstStyle/>
        <a:p>
          <a:pPr>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數位內容科技學系</a:t>
          </a:r>
          <a:endParaRPr lang="zh-TW" altLang="en-US" sz="1800" b="1" dirty="0">
            <a:latin typeface="微軟正黑體" panose="020B0604030504040204" pitchFamily="34" charset="-120"/>
            <a:ea typeface="微軟正黑體" panose="020B0604030504040204" pitchFamily="34" charset="-120"/>
          </a:endParaRPr>
        </a:p>
      </dgm:t>
    </dgm:pt>
    <dgm:pt modelId="{2E55C821-4214-4DEE-9E4C-FD3CAA9E755F}" type="parTrans" cxnId="{388B017A-A6F8-42FF-BE54-ED05E20158EB}">
      <dgm:prSet/>
      <dgm:spPr/>
      <dgm:t>
        <a:bodyPr/>
        <a:lstStyle/>
        <a:p>
          <a:endParaRPr lang="zh-TW" altLang="en-US"/>
        </a:p>
      </dgm:t>
    </dgm:pt>
    <dgm:pt modelId="{B5AE0862-D58D-4D87-AB54-8CADD09072AE}" type="sibTrans" cxnId="{388B017A-A6F8-42FF-BE54-ED05E20158EB}">
      <dgm:prSet/>
      <dgm:spPr/>
      <dgm:t>
        <a:bodyPr/>
        <a:lstStyle/>
        <a:p>
          <a:endParaRPr lang="zh-TW" altLang="en-US"/>
        </a:p>
      </dgm:t>
    </dgm:pt>
    <dgm:pt modelId="{2CDB0023-77F7-47B9-B593-71CA5FEDE35F}">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人工智慧應用</a:t>
          </a:r>
          <a:endParaRPr lang="zh-TW" altLang="en-US" dirty="0">
            <a:latin typeface="微軟正黑體" panose="020B0604030504040204" pitchFamily="34" charset="-120"/>
            <a:ea typeface="微軟正黑體" panose="020B0604030504040204" pitchFamily="34" charset="-120"/>
          </a:endParaRPr>
        </a:p>
      </dgm:t>
    </dgm:pt>
    <dgm:pt modelId="{DAAC503B-E94B-4495-BE27-86E025773A21}" type="parTrans" cxnId="{CCA0364E-199C-4E61-94EF-382DC01ED151}">
      <dgm:prSet/>
      <dgm:spPr/>
      <dgm:t>
        <a:bodyPr/>
        <a:lstStyle/>
        <a:p>
          <a:endParaRPr lang="zh-TW" altLang="en-US"/>
        </a:p>
      </dgm:t>
    </dgm:pt>
    <dgm:pt modelId="{5F32B6BE-E4EF-4BE6-A083-D57DA2060A21}" type="sibTrans" cxnId="{CCA0364E-199C-4E61-94EF-382DC01ED151}">
      <dgm:prSet/>
      <dgm:spPr/>
      <dgm:t>
        <a:bodyPr/>
        <a:lstStyle/>
        <a:p>
          <a:endParaRPr lang="zh-TW" altLang="en-US"/>
        </a:p>
      </dgm:t>
    </dgm:pt>
    <dgm:pt modelId="{DB1CB56D-E5F2-4017-B08B-83CDDC0B9F84}">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數位科技在教育的應用</a:t>
          </a:r>
          <a:endParaRPr lang="zh-TW" altLang="en-US" dirty="0">
            <a:latin typeface="微軟正黑體" panose="020B0604030504040204" pitchFamily="34" charset="-120"/>
            <a:ea typeface="微軟正黑體" panose="020B0604030504040204" pitchFamily="34" charset="-120"/>
          </a:endParaRPr>
        </a:p>
      </dgm:t>
    </dgm:pt>
    <dgm:pt modelId="{CC6B1491-54C7-4C06-A36F-7A7339AA0979}" type="parTrans" cxnId="{64932083-E60B-4B48-8B20-874C5F1F679E}">
      <dgm:prSet/>
      <dgm:spPr/>
      <dgm:t>
        <a:bodyPr/>
        <a:lstStyle/>
        <a:p>
          <a:endParaRPr lang="zh-TW" altLang="en-US"/>
        </a:p>
      </dgm:t>
    </dgm:pt>
    <dgm:pt modelId="{2441F3B3-128A-457B-9519-C2D7C8636136}" type="sibTrans" cxnId="{64932083-E60B-4B48-8B20-874C5F1F679E}">
      <dgm:prSet/>
      <dgm:spPr/>
      <dgm:t>
        <a:bodyPr/>
        <a:lstStyle/>
        <a:p>
          <a:endParaRPr lang="zh-TW" altLang="en-US"/>
        </a:p>
      </dgm:t>
    </dgm:pt>
    <dgm:pt modelId="{7D880DE8-3CDE-47BC-BB66-EDE20A1447B3}">
      <dgm:prSet phldrT="[文字]" custT="1"/>
      <dgm:spPr/>
      <dgm:t>
        <a:bodyPr/>
        <a:lstStyle/>
        <a:p>
          <a:pPr>
            <a:lnSpc>
              <a:spcPct val="100000"/>
            </a:lnSpc>
            <a:spcAft>
              <a:spcPts val="0"/>
            </a:spcAft>
          </a:pPr>
          <a:r>
            <a:rPr lang="zh-TW" altLang="en-US" sz="1800" b="1" dirty="0" smtClean="0">
              <a:latin typeface="微軟正黑體" panose="020B0604030504040204" pitchFamily="34" charset="-120"/>
              <a:ea typeface="微軟正黑體" panose="020B0604030504040204" pitchFamily="34" charset="-120"/>
            </a:rPr>
            <a:t>教師專業碩士學位學程</a:t>
          </a:r>
          <a:endParaRPr lang="zh-TW" altLang="en-US" sz="1800" b="1" dirty="0">
            <a:latin typeface="微軟正黑體" panose="020B0604030504040204" pitchFamily="34" charset="-120"/>
            <a:ea typeface="微軟正黑體" panose="020B0604030504040204" pitchFamily="34" charset="-120"/>
          </a:endParaRPr>
        </a:p>
      </dgm:t>
    </dgm:pt>
    <dgm:pt modelId="{D1F3579C-3EC6-4ADC-BA95-89F2BD4A7B19}" type="parTrans" cxnId="{BBE9FA3A-9ABF-4698-8441-ED09E9D7F734}">
      <dgm:prSet/>
      <dgm:spPr/>
      <dgm:t>
        <a:bodyPr/>
        <a:lstStyle/>
        <a:p>
          <a:endParaRPr lang="zh-TW" altLang="en-US"/>
        </a:p>
      </dgm:t>
    </dgm:pt>
    <dgm:pt modelId="{2B7AA95A-61C4-445F-BF97-83A81D408B0E}" type="sibTrans" cxnId="{BBE9FA3A-9ABF-4698-8441-ED09E9D7F734}">
      <dgm:prSet/>
      <dgm:spPr/>
      <dgm:t>
        <a:bodyPr/>
        <a:lstStyle/>
        <a:p>
          <a:endParaRPr lang="zh-TW" altLang="en-US"/>
        </a:p>
      </dgm:t>
    </dgm:pt>
    <dgm:pt modelId="{D42EE6AE-5448-47B8-8077-74E3FEC7FC1C}">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教育資訊與運算思維</a:t>
          </a:r>
          <a:endParaRPr lang="zh-TW" altLang="en-US" dirty="0">
            <a:latin typeface="微軟正黑體" panose="020B0604030504040204" pitchFamily="34" charset="-120"/>
            <a:ea typeface="微軟正黑體" panose="020B0604030504040204" pitchFamily="34" charset="-120"/>
          </a:endParaRPr>
        </a:p>
      </dgm:t>
    </dgm:pt>
    <dgm:pt modelId="{5AB56283-5ED2-4C10-9BC2-C0D1829AAF13}" type="parTrans" cxnId="{9E9168E5-CE57-450D-ADFE-FEC7877D4FE7}">
      <dgm:prSet/>
      <dgm:spPr/>
      <dgm:t>
        <a:bodyPr/>
        <a:lstStyle/>
        <a:p>
          <a:endParaRPr lang="zh-TW" altLang="en-US"/>
        </a:p>
      </dgm:t>
    </dgm:pt>
    <dgm:pt modelId="{CA2F43B2-AF3E-4BC9-B2EB-1590B7AF3107}" type="sibTrans" cxnId="{9E9168E5-CE57-450D-ADFE-FEC7877D4FE7}">
      <dgm:prSet/>
      <dgm:spPr/>
      <dgm:t>
        <a:bodyPr/>
        <a:lstStyle/>
        <a:p>
          <a:endParaRPr lang="zh-TW" altLang="en-US"/>
        </a:p>
      </dgm:t>
    </dgm:pt>
    <dgm:pt modelId="{060C6B66-1341-4F0A-9056-1FD4E8CC12A8}">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人工智慧專題研究</a:t>
          </a:r>
          <a:endParaRPr lang="zh-TW" altLang="en-US" dirty="0">
            <a:latin typeface="微軟正黑體" panose="020B0604030504040204" pitchFamily="34" charset="-120"/>
            <a:ea typeface="微軟正黑體" panose="020B0604030504040204" pitchFamily="34" charset="-120"/>
          </a:endParaRPr>
        </a:p>
      </dgm:t>
    </dgm:pt>
    <dgm:pt modelId="{8E5DBE2F-43B2-4CF0-B55B-158D4168886C}" type="parTrans" cxnId="{F43D01DC-D4C8-4F95-9A47-E7257DB6D0A5}">
      <dgm:prSet/>
      <dgm:spPr/>
      <dgm:t>
        <a:bodyPr/>
        <a:lstStyle/>
        <a:p>
          <a:endParaRPr lang="zh-TW" altLang="en-US"/>
        </a:p>
      </dgm:t>
    </dgm:pt>
    <dgm:pt modelId="{231A3217-C7C7-44FD-B0FC-9B85169AE2C1}" type="sibTrans" cxnId="{F43D01DC-D4C8-4F95-9A47-E7257DB6D0A5}">
      <dgm:prSet/>
      <dgm:spPr/>
      <dgm:t>
        <a:bodyPr/>
        <a:lstStyle/>
        <a:p>
          <a:endParaRPr lang="zh-TW" altLang="en-US"/>
        </a:p>
      </dgm:t>
    </dgm:pt>
    <dgm:pt modelId="{109641E0-13F1-4CFF-82F9-1F43EBE3BF36}">
      <dgm:prSet/>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人工智慧系統</a:t>
          </a:r>
          <a:endParaRPr lang="zh-TW" altLang="en-US" dirty="0">
            <a:latin typeface="微軟正黑體" panose="020B0604030504040204" pitchFamily="34" charset="-120"/>
            <a:ea typeface="微軟正黑體" panose="020B0604030504040204" pitchFamily="34" charset="-120"/>
          </a:endParaRPr>
        </a:p>
      </dgm:t>
    </dgm:pt>
    <dgm:pt modelId="{0C4AC475-F6BC-4491-A77C-3D753A4A75C5}" type="parTrans" cxnId="{999745EC-BED6-4CFF-9DC6-102DCB393476}">
      <dgm:prSet/>
      <dgm:spPr/>
      <dgm:t>
        <a:bodyPr/>
        <a:lstStyle/>
        <a:p>
          <a:endParaRPr lang="zh-TW" altLang="en-US"/>
        </a:p>
      </dgm:t>
    </dgm:pt>
    <dgm:pt modelId="{A2C73836-9E1D-4D9A-A726-1F065A6A2E69}" type="sibTrans" cxnId="{999745EC-BED6-4CFF-9DC6-102DCB393476}">
      <dgm:prSet/>
      <dgm:spPr/>
      <dgm:t>
        <a:bodyPr/>
        <a:lstStyle/>
        <a:p>
          <a:endParaRPr lang="zh-TW" altLang="en-US"/>
        </a:p>
      </dgm:t>
    </dgm:pt>
    <dgm:pt modelId="{5AA10963-910B-4A2A-9128-7178A9A900FD}">
      <dgm:prSet/>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資料探勘</a:t>
          </a:r>
          <a:endParaRPr lang="zh-TW" altLang="en-US" dirty="0">
            <a:latin typeface="微軟正黑體" panose="020B0604030504040204" pitchFamily="34" charset="-120"/>
            <a:ea typeface="微軟正黑體" panose="020B0604030504040204" pitchFamily="34" charset="-120"/>
          </a:endParaRPr>
        </a:p>
      </dgm:t>
    </dgm:pt>
    <dgm:pt modelId="{6B88FBB9-A4A6-44A2-9C07-E92185F2E20F}" type="parTrans" cxnId="{C9C17D4E-11E5-45EB-AC91-7400CC2214F4}">
      <dgm:prSet/>
      <dgm:spPr/>
      <dgm:t>
        <a:bodyPr/>
        <a:lstStyle/>
        <a:p>
          <a:endParaRPr lang="zh-TW" altLang="en-US"/>
        </a:p>
      </dgm:t>
    </dgm:pt>
    <dgm:pt modelId="{76F17BD6-32C6-47B1-A3EC-B8ABA22684D6}" type="sibTrans" cxnId="{C9C17D4E-11E5-45EB-AC91-7400CC2214F4}">
      <dgm:prSet/>
      <dgm:spPr/>
      <dgm:t>
        <a:bodyPr/>
        <a:lstStyle/>
        <a:p>
          <a:endParaRPr lang="zh-TW" altLang="en-US"/>
        </a:p>
      </dgm:t>
    </dgm:pt>
    <dgm:pt modelId="{E4D279D7-328A-448B-A79D-E1F308D6249C}">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互動機器人設計與創作</a:t>
          </a:r>
          <a:endParaRPr lang="zh-TW" altLang="en-US" dirty="0">
            <a:latin typeface="微軟正黑體" panose="020B0604030504040204" pitchFamily="34" charset="-120"/>
            <a:ea typeface="微軟正黑體" panose="020B0604030504040204" pitchFamily="34" charset="-120"/>
          </a:endParaRPr>
        </a:p>
      </dgm:t>
    </dgm:pt>
    <dgm:pt modelId="{282ABC8B-DD9F-4BBA-A76F-777B13455F46}" type="parTrans" cxnId="{D1744586-1AE5-43CC-8660-D63AA346924A}">
      <dgm:prSet/>
      <dgm:spPr/>
      <dgm:t>
        <a:bodyPr/>
        <a:lstStyle/>
        <a:p>
          <a:endParaRPr lang="zh-TW" altLang="en-US"/>
        </a:p>
      </dgm:t>
    </dgm:pt>
    <dgm:pt modelId="{49D78B21-A739-44DA-A20A-5B0D6AA06B8E}" type="sibTrans" cxnId="{D1744586-1AE5-43CC-8660-D63AA346924A}">
      <dgm:prSet/>
      <dgm:spPr/>
      <dgm:t>
        <a:bodyPr/>
        <a:lstStyle/>
        <a:p>
          <a:endParaRPr lang="zh-TW" altLang="en-US"/>
        </a:p>
      </dgm:t>
    </dgm:pt>
    <dgm:pt modelId="{5643192F-4282-4743-83A4-0D8D3DDCE290}">
      <dgm:prSet/>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大數據微學程</a:t>
          </a:r>
          <a:endParaRPr lang="zh-TW" altLang="en-US" dirty="0">
            <a:latin typeface="微軟正黑體" panose="020B0604030504040204" pitchFamily="34" charset="-120"/>
            <a:ea typeface="微軟正黑體" panose="020B0604030504040204" pitchFamily="34" charset="-120"/>
          </a:endParaRPr>
        </a:p>
      </dgm:t>
    </dgm:pt>
    <dgm:pt modelId="{41251762-653F-4843-820F-D5E71903B866}" type="parTrans" cxnId="{9A983BB4-0962-47E1-B332-530EF93DF4F9}">
      <dgm:prSet/>
      <dgm:spPr/>
      <dgm:t>
        <a:bodyPr/>
        <a:lstStyle/>
        <a:p>
          <a:endParaRPr lang="zh-TW" altLang="en-US"/>
        </a:p>
      </dgm:t>
    </dgm:pt>
    <dgm:pt modelId="{9BDF5DB6-FAF2-44D6-A41B-F0AECB83C862}" type="sibTrans" cxnId="{9A983BB4-0962-47E1-B332-530EF93DF4F9}">
      <dgm:prSet/>
      <dgm:spPr/>
      <dgm:t>
        <a:bodyPr/>
        <a:lstStyle/>
        <a:p>
          <a:endParaRPr lang="zh-TW" altLang="en-US"/>
        </a:p>
      </dgm:t>
    </dgm:pt>
    <dgm:pt modelId="{41AD47B0-4173-4129-A55C-E0452E39A264}">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大數據分析與應用</a:t>
          </a:r>
          <a:endParaRPr lang="zh-TW" altLang="en-US" dirty="0">
            <a:latin typeface="微軟正黑體" panose="020B0604030504040204" pitchFamily="34" charset="-120"/>
            <a:ea typeface="微軟正黑體" panose="020B0604030504040204" pitchFamily="34" charset="-120"/>
          </a:endParaRPr>
        </a:p>
      </dgm:t>
    </dgm:pt>
    <dgm:pt modelId="{0B62FCFB-D0CF-4541-BAF6-8825AC7DDFDC}" type="parTrans" cxnId="{D68E3B0E-F161-48B2-AB86-1AEC66358625}">
      <dgm:prSet/>
      <dgm:spPr/>
      <dgm:t>
        <a:bodyPr/>
        <a:lstStyle/>
        <a:p>
          <a:endParaRPr lang="zh-TW" altLang="en-US"/>
        </a:p>
      </dgm:t>
    </dgm:pt>
    <dgm:pt modelId="{171E2493-E452-4EE4-A1E6-61005E5B9EAF}" type="sibTrans" cxnId="{D68E3B0E-F161-48B2-AB86-1AEC66358625}">
      <dgm:prSet/>
      <dgm:spPr/>
      <dgm:t>
        <a:bodyPr/>
        <a:lstStyle/>
        <a:p>
          <a:endParaRPr lang="zh-TW" altLang="en-US"/>
        </a:p>
      </dgm:t>
    </dgm:pt>
    <dgm:pt modelId="{1E17C462-FFB7-4D55-ADA1-F25388953C46}">
      <dgm:prSet phldrT="[文字]" custT="1"/>
      <dgm:spPr/>
      <dgm:t>
        <a:bodyPr/>
        <a:lstStyle/>
        <a:p>
          <a:pPr>
            <a:lnSpc>
              <a:spcPct val="100000"/>
            </a:lnSpc>
            <a:spcAft>
              <a:spcPts val="0"/>
            </a:spcAft>
          </a:pPr>
          <a:r>
            <a:rPr lang="zh-TW" altLang="en-US" sz="1800" dirty="0" smtClean="0">
              <a:latin typeface="微軟正黑體" panose="020B0604030504040204" pitchFamily="34" charset="-120"/>
              <a:ea typeface="微軟正黑體" panose="020B0604030504040204" pitchFamily="34" charset="-120"/>
            </a:rPr>
            <a:t>教育學院必修</a:t>
          </a:r>
          <a:endParaRPr lang="zh-TW" altLang="en-US" sz="1800" dirty="0">
            <a:latin typeface="微軟正黑體" panose="020B0604030504040204" pitchFamily="34" charset="-120"/>
            <a:ea typeface="微軟正黑體" panose="020B0604030504040204" pitchFamily="34" charset="-120"/>
          </a:endParaRPr>
        </a:p>
      </dgm:t>
    </dgm:pt>
    <dgm:pt modelId="{AE127EFA-525E-4E0F-AE4A-AED96449173B}" type="parTrans" cxnId="{78F99C0D-6B65-47AA-AE8F-354949E1118C}">
      <dgm:prSet/>
      <dgm:spPr/>
      <dgm:t>
        <a:bodyPr/>
        <a:lstStyle/>
        <a:p>
          <a:endParaRPr lang="zh-TW" altLang="en-US"/>
        </a:p>
      </dgm:t>
    </dgm:pt>
    <dgm:pt modelId="{FA068364-88EA-433A-84C6-C10762CA6DCC}" type="sibTrans" cxnId="{78F99C0D-6B65-47AA-AE8F-354949E1118C}">
      <dgm:prSet/>
      <dgm:spPr/>
      <dgm:t>
        <a:bodyPr/>
        <a:lstStyle/>
        <a:p>
          <a:endParaRPr lang="zh-TW" altLang="en-US"/>
        </a:p>
      </dgm:t>
    </dgm:pt>
    <dgm:pt modelId="{CCD35D2E-4465-47EA-842F-80ED432F7155}">
      <dgm:prSet phldrT="[文字]"/>
      <dgm:spPr/>
      <dgm:t>
        <a:bodyPr/>
        <a:lstStyle/>
        <a:p>
          <a:pPr>
            <a:lnSpc>
              <a:spcPct val="100000"/>
            </a:lnSpc>
            <a:spcAft>
              <a:spcPts val="0"/>
            </a:spcAft>
          </a:pPr>
          <a:r>
            <a:rPr lang="zh-TW" altLang="en-US" dirty="0" smtClean="0">
              <a:latin typeface="微軟正黑體" panose="020B0604030504040204" pitchFamily="34" charset="-120"/>
              <a:ea typeface="微軟正黑體" panose="020B0604030504040204" pitchFamily="34" charset="-120"/>
            </a:rPr>
            <a:t>科技在教育上之應用</a:t>
          </a:r>
          <a:endParaRPr lang="zh-TW" altLang="en-US" dirty="0">
            <a:latin typeface="微軟正黑體" panose="020B0604030504040204" pitchFamily="34" charset="-120"/>
            <a:ea typeface="微軟正黑體" panose="020B0604030504040204" pitchFamily="34" charset="-120"/>
          </a:endParaRPr>
        </a:p>
      </dgm:t>
    </dgm:pt>
    <dgm:pt modelId="{EE550EBA-C701-4843-B08B-716CBFDA0193}" type="parTrans" cxnId="{09D32E23-8C36-422E-B4F1-17C2FE4B5F35}">
      <dgm:prSet/>
      <dgm:spPr/>
      <dgm:t>
        <a:bodyPr/>
        <a:lstStyle/>
        <a:p>
          <a:endParaRPr lang="zh-TW" altLang="en-US"/>
        </a:p>
      </dgm:t>
    </dgm:pt>
    <dgm:pt modelId="{43F6C68C-612C-4C04-B597-A9A7EE355E39}" type="sibTrans" cxnId="{09D32E23-8C36-422E-B4F1-17C2FE4B5F35}">
      <dgm:prSet/>
      <dgm:spPr/>
      <dgm:t>
        <a:bodyPr/>
        <a:lstStyle/>
        <a:p>
          <a:endParaRPr lang="zh-TW" altLang="en-US"/>
        </a:p>
      </dgm:t>
    </dgm:pt>
    <dgm:pt modelId="{4EE4A75A-17AF-4974-81F8-ADC3D5D8C077}" type="pres">
      <dgm:prSet presAssocID="{99E55E96-4450-4D31-921E-FAF756293370}" presName="Name0" presStyleCnt="0">
        <dgm:presLayoutVars>
          <dgm:dir/>
          <dgm:animLvl val="lvl"/>
          <dgm:resizeHandles val="exact"/>
        </dgm:presLayoutVars>
      </dgm:prSet>
      <dgm:spPr/>
      <dgm:t>
        <a:bodyPr/>
        <a:lstStyle/>
        <a:p>
          <a:endParaRPr lang="zh-TW" altLang="en-US"/>
        </a:p>
      </dgm:t>
    </dgm:pt>
    <dgm:pt modelId="{C8A2DF7D-3F08-4277-BC77-250FE427506A}" type="pres">
      <dgm:prSet presAssocID="{1DAAF0E2-5E7C-4C38-81BF-4A526EDDFFE7}" presName="composite" presStyleCnt="0"/>
      <dgm:spPr/>
    </dgm:pt>
    <dgm:pt modelId="{D1053420-109B-4028-8AD2-7FE1B871CAE5}" type="pres">
      <dgm:prSet presAssocID="{1DAAF0E2-5E7C-4C38-81BF-4A526EDDFFE7}" presName="parTx" presStyleLbl="alignNode1" presStyleIdx="0" presStyleCnt="4">
        <dgm:presLayoutVars>
          <dgm:chMax val="0"/>
          <dgm:chPref val="0"/>
          <dgm:bulletEnabled val="1"/>
        </dgm:presLayoutVars>
      </dgm:prSet>
      <dgm:spPr/>
      <dgm:t>
        <a:bodyPr/>
        <a:lstStyle/>
        <a:p>
          <a:endParaRPr lang="zh-TW" altLang="en-US"/>
        </a:p>
      </dgm:t>
    </dgm:pt>
    <dgm:pt modelId="{817E74B0-A760-4E2B-AA51-EF321F3B1A1B}" type="pres">
      <dgm:prSet presAssocID="{1DAAF0E2-5E7C-4C38-81BF-4A526EDDFFE7}" presName="desTx" presStyleLbl="alignAccFollowNode1" presStyleIdx="0" presStyleCnt="4">
        <dgm:presLayoutVars>
          <dgm:bulletEnabled val="1"/>
        </dgm:presLayoutVars>
      </dgm:prSet>
      <dgm:spPr/>
      <dgm:t>
        <a:bodyPr/>
        <a:lstStyle/>
        <a:p>
          <a:endParaRPr lang="zh-TW" altLang="en-US"/>
        </a:p>
      </dgm:t>
    </dgm:pt>
    <dgm:pt modelId="{11A3F6AD-AF50-4816-82BB-D129D45E9B65}" type="pres">
      <dgm:prSet presAssocID="{D28461B4-EB96-43C2-A48F-9A27F4D2BABB}" presName="space" presStyleCnt="0"/>
      <dgm:spPr/>
    </dgm:pt>
    <dgm:pt modelId="{5495D9FF-CCEA-4631-972F-E8A9298CAA48}" type="pres">
      <dgm:prSet presAssocID="{D02A213F-70DD-448F-9D18-6B21E5E405DA}" presName="composite" presStyleCnt="0"/>
      <dgm:spPr/>
    </dgm:pt>
    <dgm:pt modelId="{D084CA3B-BE43-4C0D-ABE1-DD0FE1375B79}" type="pres">
      <dgm:prSet presAssocID="{D02A213F-70DD-448F-9D18-6B21E5E405DA}" presName="parTx" presStyleLbl="alignNode1" presStyleIdx="1" presStyleCnt="4">
        <dgm:presLayoutVars>
          <dgm:chMax val="0"/>
          <dgm:chPref val="0"/>
          <dgm:bulletEnabled val="1"/>
        </dgm:presLayoutVars>
      </dgm:prSet>
      <dgm:spPr/>
      <dgm:t>
        <a:bodyPr/>
        <a:lstStyle/>
        <a:p>
          <a:endParaRPr lang="zh-TW" altLang="en-US"/>
        </a:p>
      </dgm:t>
    </dgm:pt>
    <dgm:pt modelId="{B2A30DFA-A47E-4467-843C-9DB27E741CF9}" type="pres">
      <dgm:prSet presAssocID="{D02A213F-70DD-448F-9D18-6B21E5E405DA}" presName="desTx" presStyleLbl="alignAccFollowNode1" presStyleIdx="1" presStyleCnt="4">
        <dgm:presLayoutVars>
          <dgm:bulletEnabled val="1"/>
        </dgm:presLayoutVars>
      </dgm:prSet>
      <dgm:spPr/>
      <dgm:t>
        <a:bodyPr/>
        <a:lstStyle/>
        <a:p>
          <a:endParaRPr lang="zh-TW" altLang="en-US"/>
        </a:p>
      </dgm:t>
    </dgm:pt>
    <dgm:pt modelId="{9820D1C3-8B46-4A42-9279-4C14BC847C6C}" type="pres">
      <dgm:prSet presAssocID="{B5AE0862-D58D-4D87-AB54-8CADD09072AE}" presName="space" presStyleCnt="0"/>
      <dgm:spPr/>
    </dgm:pt>
    <dgm:pt modelId="{25049437-CB0C-4BA3-811C-9022E406E154}" type="pres">
      <dgm:prSet presAssocID="{7D880DE8-3CDE-47BC-BB66-EDE20A1447B3}" presName="composite" presStyleCnt="0"/>
      <dgm:spPr/>
    </dgm:pt>
    <dgm:pt modelId="{3A959CF6-3AD6-4900-B7D0-8451F0B0BF44}" type="pres">
      <dgm:prSet presAssocID="{7D880DE8-3CDE-47BC-BB66-EDE20A1447B3}" presName="parTx" presStyleLbl="alignNode1" presStyleIdx="2" presStyleCnt="4">
        <dgm:presLayoutVars>
          <dgm:chMax val="0"/>
          <dgm:chPref val="0"/>
          <dgm:bulletEnabled val="1"/>
        </dgm:presLayoutVars>
      </dgm:prSet>
      <dgm:spPr/>
      <dgm:t>
        <a:bodyPr/>
        <a:lstStyle/>
        <a:p>
          <a:endParaRPr lang="zh-TW" altLang="en-US"/>
        </a:p>
      </dgm:t>
    </dgm:pt>
    <dgm:pt modelId="{75075E9D-CEB0-4978-88EA-BEB5E893DB95}" type="pres">
      <dgm:prSet presAssocID="{7D880DE8-3CDE-47BC-BB66-EDE20A1447B3}" presName="desTx" presStyleLbl="alignAccFollowNode1" presStyleIdx="2" presStyleCnt="4">
        <dgm:presLayoutVars>
          <dgm:bulletEnabled val="1"/>
        </dgm:presLayoutVars>
      </dgm:prSet>
      <dgm:spPr/>
      <dgm:t>
        <a:bodyPr/>
        <a:lstStyle/>
        <a:p>
          <a:endParaRPr lang="zh-TW" altLang="en-US"/>
        </a:p>
      </dgm:t>
    </dgm:pt>
    <dgm:pt modelId="{0D19528F-8D71-4F70-A54F-7DE5CF5860BF}" type="pres">
      <dgm:prSet presAssocID="{2B7AA95A-61C4-445F-BF97-83A81D408B0E}" presName="space" presStyleCnt="0"/>
      <dgm:spPr/>
    </dgm:pt>
    <dgm:pt modelId="{B23B8CAB-21E1-417F-B4FE-61AA0F6EF0D1}" type="pres">
      <dgm:prSet presAssocID="{1E17C462-FFB7-4D55-ADA1-F25388953C46}" presName="composite" presStyleCnt="0"/>
      <dgm:spPr/>
    </dgm:pt>
    <dgm:pt modelId="{D3EEF335-C9A6-4C50-A19B-D91FE4E39E11}" type="pres">
      <dgm:prSet presAssocID="{1E17C462-FFB7-4D55-ADA1-F25388953C46}" presName="parTx" presStyleLbl="alignNode1" presStyleIdx="3" presStyleCnt="4">
        <dgm:presLayoutVars>
          <dgm:chMax val="0"/>
          <dgm:chPref val="0"/>
          <dgm:bulletEnabled val="1"/>
        </dgm:presLayoutVars>
      </dgm:prSet>
      <dgm:spPr/>
      <dgm:t>
        <a:bodyPr/>
        <a:lstStyle/>
        <a:p>
          <a:endParaRPr lang="zh-TW" altLang="en-US"/>
        </a:p>
      </dgm:t>
    </dgm:pt>
    <dgm:pt modelId="{A710987C-BD7C-497D-A701-4AD4430F38C8}" type="pres">
      <dgm:prSet presAssocID="{1E17C462-FFB7-4D55-ADA1-F25388953C46}" presName="desTx" presStyleLbl="alignAccFollowNode1" presStyleIdx="3" presStyleCnt="4">
        <dgm:presLayoutVars>
          <dgm:bulletEnabled val="1"/>
        </dgm:presLayoutVars>
      </dgm:prSet>
      <dgm:spPr/>
      <dgm:t>
        <a:bodyPr/>
        <a:lstStyle/>
        <a:p>
          <a:endParaRPr lang="zh-TW" altLang="en-US"/>
        </a:p>
      </dgm:t>
    </dgm:pt>
  </dgm:ptLst>
  <dgm:cxnLst>
    <dgm:cxn modelId="{64932083-E60B-4B48-8B20-874C5F1F679E}" srcId="{D02A213F-70DD-448F-9D18-6B21E5E405DA}" destId="{DB1CB56D-E5F2-4017-B08B-83CDDC0B9F84}" srcOrd="1" destOrd="0" parTransId="{CC6B1491-54C7-4C06-A36F-7A7339AA0979}" sibTransId="{2441F3B3-128A-457B-9519-C2D7C8636136}"/>
    <dgm:cxn modelId="{C9C17D4E-11E5-45EB-AC91-7400CC2214F4}" srcId="{1DAAF0E2-5E7C-4C38-81BF-4A526EDDFFE7}" destId="{5AA10963-910B-4A2A-9128-7178A9A900FD}" srcOrd="3" destOrd="0" parTransId="{6B88FBB9-A4A6-44A2-9C07-E92185F2E20F}" sibTransId="{76F17BD6-32C6-47B1-A3EC-B8ABA22684D6}"/>
    <dgm:cxn modelId="{888A6477-C8E1-43D9-82F3-F4F76F73CB09}" type="presOf" srcId="{DB1CB56D-E5F2-4017-B08B-83CDDC0B9F84}" destId="{B2A30DFA-A47E-4467-843C-9DB27E741CF9}" srcOrd="0" destOrd="1" presId="urn:microsoft.com/office/officeart/2005/8/layout/hList1"/>
    <dgm:cxn modelId="{E8ABFB1F-DB86-401D-BCC4-14DE12EA2A1A}" type="presOf" srcId="{5643192F-4282-4743-83A4-0D8D3DDCE290}" destId="{B2A30DFA-A47E-4467-843C-9DB27E741CF9}" srcOrd="0" destOrd="3" presId="urn:microsoft.com/office/officeart/2005/8/layout/hList1"/>
    <dgm:cxn modelId="{CCA0364E-199C-4E61-94EF-382DC01ED151}" srcId="{D02A213F-70DD-448F-9D18-6B21E5E405DA}" destId="{2CDB0023-77F7-47B9-B593-71CA5FEDE35F}" srcOrd="0" destOrd="0" parTransId="{DAAC503B-E94B-4495-BE27-86E025773A21}" sibTransId="{5F32B6BE-E4EF-4BE6-A083-D57DA2060A21}"/>
    <dgm:cxn modelId="{78F99C0D-6B65-47AA-AE8F-354949E1118C}" srcId="{99E55E96-4450-4D31-921E-FAF756293370}" destId="{1E17C462-FFB7-4D55-ADA1-F25388953C46}" srcOrd="3" destOrd="0" parTransId="{AE127EFA-525E-4E0F-AE4A-AED96449173B}" sibTransId="{FA068364-88EA-433A-84C6-C10762CA6DCC}"/>
    <dgm:cxn modelId="{748860B7-B8B0-40E0-BE7D-BD2727C60A66}" type="presOf" srcId="{7D880DE8-3CDE-47BC-BB66-EDE20A1447B3}" destId="{3A959CF6-3AD6-4900-B7D0-8451F0B0BF44}" srcOrd="0" destOrd="0" presId="urn:microsoft.com/office/officeart/2005/8/layout/hList1"/>
    <dgm:cxn modelId="{D1744586-1AE5-43CC-8660-D63AA346924A}" srcId="{D02A213F-70DD-448F-9D18-6B21E5E405DA}" destId="{E4D279D7-328A-448B-A79D-E1F308D6249C}" srcOrd="2" destOrd="0" parTransId="{282ABC8B-DD9F-4BBA-A76F-777B13455F46}" sibTransId="{49D78B21-A739-44DA-A20A-5B0D6AA06B8E}"/>
    <dgm:cxn modelId="{64DCB10B-F5BC-48EF-80B0-F8E481F3E78B}" type="presOf" srcId="{109641E0-13F1-4CFF-82F9-1F43EBE3BF36}" destId="{817E74B0-A760-4E2B-AA51-EF321F3B1A1B}" srcOrd="0" destOrd="2" presId="urn:microsoft.com/office/officeart/2005/8/layout/hList1"/>
    <dgm:cxn modelId="{9E9168E5-CE57-450D-ADFE-FEC7877D4FE7}" srcId="{7D880DE8-3CDE-47BC-BB66-EDE20A1447B3}" destId="{D42EE6AE-5448-47B8-8077-74E3FEC7FC1C}" srcOrd="0" destOrd="0" parTransId="{5AB56283-5ED2-4C10-9BC2-C0D1829AAF13}" sibTransId="{CA2F43B2-AF3E-4BC9-B2EB-1590B7AF3107}"/>
    <dgm:cxn modelId="{999745EC-BED6-4CFF-9DC6-102DCB393476}" srcId="{1DAAF0E2-5E7C-4C38-81BF-4A526EDDFFE7}" destId="{109641E0-13F1-4CFF-82F9-1F43EBE3BF36}" srcOrd="2" destOrd="0" parTransId="{0C4AC475-F6BC-4491-A77C-3D753A4A75C5}" sibTransId="{A2C73836-9E1D-4D9A-A726-1F065A6A2E69}"/>
    <dgm:cxn modelId="{9A983BB4-0962-47E1-B332-530EF93DF4F9}" srcId="{D02A213F-70DD-448F-9D18-6B21E5E405DA}" destId="{5643192F-4282-4743-83A4-0D8D3DDCE290}" srcOrd="3" destOrd="0" parTransId="{41251762-653F-4843-820F-D5E71903B866}" sibTransId="{9BDF5DB6-FAF2-44D6-A41B-F0AECB83C862}"/>
    <dgm:cxn modelId="{41246C23-89C4-4B77-9801-698FF8C1B043}" type="presOf" srcId="{CCD35D2E-4465-47EA-842F-80ED432F7155}" destId="{A710987C-BD7C-497D-A701-4AD4430F38C8}" srcOrd="0" destOrd="0" presId="urn:microsoft.com/office/officeart/2005/8/layout/hList1"/>
    <dgm:cxn modelId="{1B9017FA-A6FE-4616-9037-C1DA026C8667}" type="presOf" srcId="{5AA10963-910B-4A2A-9128-7178A9A900FD}" destId="{817E74B0-A760-4E2B-AA51-EF321F3B1A1B}" srcOrd="0" destOrd="3" presId="urn:microsoft.com/office/officeart/2005/8/layout/hList1"/>
    <dgm:cxn modelId="{F43D01DC-D4C8-4F95-9A47-E7257DB6D0A5}" srcId="{1DAAF0E2-5E7C-4C38-81BF-4A526EDDFFE7}" destId="{060C6B66-1341-4F0A-9056-1FD4E8CC12A8}" srcOrd="1" destOrd="0" parTransId="{8E5DBE2F-43B2-4CF0-B55B-158D4168886C}" sibTransId="{231A3217-C7C7-44FD-B0FC-9B85169AE2C1}"/>
    <dgm:cxn modelId="{9A6A21A7-43A2-4E5C-BCC7-5B6A868570A3}" type="presOf" srcId="{783DE2D5-340E-4572-BDD1-185408878296}" destId="{817E74B0-A760-4E2B-AA51-EF321F3B1A1B}" srcOrd="0" destOrd="0" presId="urn:microsoft.com/office/officeart/2005/8/layout/hList1"/>
    <dgm:cxn modelId="{09D32E23-8C36-422E-B4F1-17C2FE4B5F35}" srcId="{1E17C462-FFB7-4D55-ADA1-F25388953C46}" destId="{CCD35D2E-4465-47EA-842F-80ED432F7155}" srcOrd="0" destOrd="0" parTransId="{EE550EBA-C701-4843-B08B-716CBFDA0193}" sibTransId="{43F6C68C-612C-4C04-B597-A9A7EE355E39}"/>
    <dgm:cxn modelId="{22BA66A3-E287-48A7-BC16-63202621B506}" srcId="{99E55E96-4450-4D31-921E-FAF756293370}" destId="{1DAAF0E2-5E7C-4C38-81BF-4A526EDDFFE7}" srcOrd="0" destOrd="0" parTransId="{5078FFCE-080A-43D8-96D0-D50E71F2F7E1}" sibTransId="{D28461B4-EB96-43C2-A48F-9A27F4D2BABB}"/>
    <dgm:cxn modelId="{D68E3B0E-F161-48B2-AB86-1AEC66358625}" srcId="{7D880DE8-3CDE-47BC-BB66-EDE20A1447B3}" destId="{41AD47B0-4173-4129-A55C-E0452E39A264}" srcOrd="1" destOrd="0" parTransId="{0B62FCFB-D0CF-4541-BAF6-8825AC7DDFDC}" sibTransId="{171E2493-E452-4EE4-A1E6-61005E5B9EAF}"/>
    <dgm:cxn modelId="{288A6C3D-9890-414F-A7C5-093144D10B7E}" type="presOf" srcId="{1E17C462-FFB7-4D55-ADA1-F25388953C46}" destId="{D3EEF335-C9A6-4C50-A19B-D91FE4E39E11}" srcOrd="0" destOrd="0" presId="urn:microsoft.com/office/officeart/2005/8/layout/hList1"/>
    <dgm:cxn modelId="{7E21AE07-3A8D-479F-99CF-9C327919090F}" type="presOf" srcId="{99E55E96-4450-4D31-921E-FAF756293370}" destId="{4EE4A75A-17AF-4974-81F8-ADC3D5D8C077}" srcOrd="0" destOrd="0" presId="urn:microsoft.com/office/officeart/2005/8/layout/hList1"/>
    <dgm:cxn modelId="{75011C12-107F-4072-9DC4-A66978BC01F8}" type="presOf" srcId="{41AD47B0-4173-4129-A55C-E0452E39A264}" destId="{75075E9D-CEB0-4978-88EA-BEB5E893DB95}" srcOrd="0" destOrd="1" presId="urn:microsoft.com/office/officeart/2005/8/layout/hList1"/>
    <dgm:cxn modelId="{93A18638-12D2-466D-9192-8EDF9041D4F7}" type="presOf" srcId="{D42EE6AE-5448-47B8-8077-74E3FEC7FC1C}" destId="{75075E9D-CEB0-4978-88EA-BEB5E893DB95}" srcOrd="0" destOrd="0" presId="urn:microsoft.com/office/officeart/2005/8/layout/hList1"/>
    <dgm:cxn modelId="{BBE9FA3A-9ABF-4698-8441-ED09E9D7F734}" srcId="{99E55E96-4450-4D31-921E-FAF756293370}" destId="{7D880DE8-3CDE-47BC-BB66-EDE20A1447B3}" srcOrd="2" destOrd="0" parTransId="{D1F3579C-3EC6-4ADC-BA95-89F2BD4A7B19}" sibTransId="{2B7AA95A-61C4-445F-BF97-83A81D408B0E}"/>
    <dgm:cxn modelId="{4C39C504-85F7-4BF2-8D3F-FF2BFE4261D8}" type="presOf" srcId="{D02A213F-70DD-448F-9D18-6B21E5E405DA}" destId="{D084CA3B-BE43-4C0D-ABE1-DD0FE1375B79}" srcOrd="0" destOrd="0" presId="urn:microsoft.com/office/officeart/2005/8/layout/hList1"/>
    <dgm:cxn modelId="{3C5FFA1E-1855-4BC5-957F-E1DA0CE0D981}" srcId="{1DAAF0E2-5E7C-4C38-81BF-4A526EDDFFE7}" destId="{783DE2D5-340E-4572-BDD1-185408878296}" srcOrd="0" destOrd="0" parTransId="{9612833F-DA5B-4F0D-92E4-30EFB131AD14}" sibTransId="{2F86EEEB-9EF1-4624-8F15-121EC2E56654}"/>
    <dgm:cxn modelId="{2281ADCB-D099-4EFB-8F56-E6B4FC704946}" type="presOf" srcId="{060C6B66-1341-4F0A-9056-1FD4E8CC12A8}" destId="{817E74B0-A760-4E2B-AA51-EF321F3B1A1B}" srcOrd="0" destOrd="1" presId="urn:microsoft.com/office/officeart/2005/8/layout/hList1"/>
    <dgm:cxn modelId="{96B43BDA-2838-4D2C-ADE2-EB24A04784B5}" type="presOf" srcId="{2CDB0023-77F7-47B9-B593-71CA5FEDE35F}" destId="{B2A30DFA-A47E-4467-843C-9DB27E741CF9}" srcOrd="0" destOrd="0" presId="urn:microsoft.com/office/officeart/2005/8/layout/hList1"/>
    <dgm:cxn modelId="{EBA099FC-4795-461F-A0F0-4DC1D12BD4D4}" type="presOf" srcId="{1DAAF0E2-5E7C-4C38-81BF-4A526EDDFFE7}" destId="{D1053420-109B-4028-8AD2-7FE1B871CAE5}" srcOrd="0" destOrd="0" presId="urn:microsoft.com/office/officeart/2005/8/layout/hList1"/>
    <dgm:cxn modelId="{388B017A-A6F8-42FF-BE54-ED05E20158EB}" srcId="{99E55E96-4450-4D31-921E-FAF756293370}" destId="{D02A213F-70DD-448F-9D18-6B21E5E405DA}" srcOrd="1" destOrd="0" parTransId="{2E55C821-4214-4DEE-9E4C-FD3CAA9E755F}" sibTransId="{B5AE0862-D58D-4D87-AB54-8CADD09072AE}"/>
    <dgm:cxn modelId="{5D4BB81D-F253-432F-83FA-5AF1C7C91C87}" type="presOf" srcId="{E4D279D7-328A-448B-A79D-E1F308D6249C}" destId="{B2A30DFA-A47E-4467-843C-9DB27E741CF9}" srcOrd="0" destOrd="2" presId="urn:microsoft.com/office/officeart/2005/8/layout/hList1"/>
    <dgm:cxn modelId="{18F63461-DC6D-44AF-880C-45D56255408E}" type="presParOf" srcId="{4EE4A75A-17AF-4974-81F8-ADC3D5D8C077}" destId="{C8A2DF7D-3F08-4277-BC77-250FE427506A}" srcOrd="0" destOrd="0" presId="urn:microsoft.com/office/officeart/2005/8/layout/hList1"/>
    <dgm:cxn modelId="{32F76D2E-C7FF-45E2-947D-FD44CD6E693D}" type="presParOf" srcId="{C8A2DF7D-3F08-4277-BC77-250FE427506A}" destId="{D1053420-109B-4028-8AD2-7FE1B871CAE5}" srcOrd="0" destOrd="0" presId="urn:microsoft.com/office/officeart/2005/8/layout/hList1"/>
    <dgm:cxn modelId="{62576F38-CC90-44A5-A3EE-4AF62B01BE00}" type="presParOf" srcId="{C8A2DF7D-3F08-4277-BC77-250FE427506A}" destId="{817E74B0-A760-4E2B-AA51-EF321F3B1A1B}" srcOrd="1" destOrd="0" presId="urn:microsoft.com/office/officeart/2005/8/layout/hList1"/>
    <dgm:cxn modelId="{794243DD-644B-4BBA-91DE-57EC1CDE4C3D}" type="presParOf" srcId="{4EE4A75A-17AF-4974-81F8-ADC3D5D8C077}" destId="{11A3F6AD-AF50-4816-82BB-D129D45E9B65}" srcOrd="1" destOrd="0" presId="urn:microsoft.com/office/officeart/2005/8/layout/hList1"/>
    <dgm:cxn modelId="{72A78ED0-BCCD-4D8A-A200-6B5B3D6EB23C}" type="presParOf" srcId="{4EE4A75A-17AF-4974-81F8-ADC3D5D8C077}" destId="{5495D9FF-CCEA-4631-972F-E8A9298CAA48}" srcOrd="2" destOrd="0" presId="urn:microsoft.com/office/officeart/2005/8/layout/hList1"/>
    <dgm:cxn modelId="{AC52967E-1D39-419F-B4B8-3951F0A5AF89}" type="presParOf" srcId="{5495D9FF-CCEA-4631-972F-E8A9298CAA48}" destId="{D084CA3B-BE43-4C0D-ABE1-DD0FE1375B79}" srcOrd="0" destOrd="0" presId="urn:microsoft.com/office/officeart/2005/8/layout/hList1"/>
    <dgm:cxn modelId="{9CF108D3-2748-45A9-9FFA-8C649937CC7B}" type="presParOf" srcId="{5495D9FF-CCEA-4631-972F-E8A9298CAA48}" destId="{B2A30DFA-A47E-4467-843C-9DB27E741CF9}" srcOrd="1" destOrd="0" presId="urn:microsoft.com/office/officeart/2005/8/layout/hList1"/>
    <dgm:cxn modelId="{E67E91D7-2E68-47AB-86A5-79821BEBA8DC}" type="presParOf" srcId="{4EE4A75A-17AF-4974-81F8-ADC3D5D8C077}" destId="{9820D1C3-8B46-4A42-9279-4C14BC847C6C}" srcOrd="3" destOrd="0" presId="urn:microsoft.com/office/officeart/2005/8/layout/hList1"/>
    <dgm:cxn modelId="{1AA0F591-DB2F-4BB0-A863-35F353C56AC2}" type="presParOf" srcId="{4EE4A75A-17AF-4974-81F8-ADC3D5D8C077}" destId="{25049437-CB0C-4BA3-811C-9022E406E154}" srcOrd="4" destOrd="0" presId="urn:microsoft.com/office/officeart/2005/8/layout/hList1"/>
    <dgm:cxn modelId="{621CE392-63AF-44DE-995F-D3AEE3F8FFE8}" type="presParOf" srcId="{25049437-CB0C-4BA3-811C-9022E406E154}" destId="{3A959CF6-3AD6-4900-B7D0-8451F0B0BF44}" srcOrd="0" destOrd="0" presId="urn:microsoft.com/office/officeart/2005/8/layout/hList1"/>
    <dgm:cxn modelId="{99DE6CC7-EB76-4D86-9819-9A5C53AE0B85}" type="presParOf" srcId="{25049437-CB0C-4BA3-811C-9022E406E154}" destId="{75075E9D-CEB0-4978-88EA-BEB5E893DB95}" srcOrd="1" destOrd="0" presId="urn:microsoft.com/office/officeart/2005/8/layout/hList1"/>
    <dgm:cxn modelId="{B301BB50-4E18-45C2-BC55-495814E3A345}" type="presParOf" srcId="{4EE4A75A-17AF-4974-81F8-ADC3D5D8C077}" destId="{0D19528F-8D71-4F70-A54F-7DE5CF5860BF}" srcOrd="5" destOrd="0" presId="urn:microsoft.com/office/officeart/2005/8/layout/hList1"/>
    <dgm:cxn modelId="{84703D1F-E384-4923-8F12-2EE956357986}" type="presParOf" srcId="{4EE4A75A-17AF-4974-81F8-ADC3D5D8C077}" destId="{B23B8CAB-21E1-417F-B4FE-61AA0F6EF0D1}" srcOrd="6" destOrd="0" presId="urn:microsoft.com/office/officeart/2005/8/layout/hList1"/>
    <dgm:cxn modelId="{D02A7967-A24F-4CE8-BABE-4BBAF1189DFB}" type="presParOf" srcId="{B23B8CAB-21E1-417F-B4FE-61AA0F6EF0D1}" destId="{D3EEF335-C9A6-4C50-A19B-D91FE4E39E11}" srcOrd="0" destOrd="0" presId="urn:microsoft.com/office/officeart/2005/8/layout/hList1"/>
    <dgm:cxn modelId="{BAA535DA-FF7C-4645-9B3E-DAE3566B8C7B}" type="presParOf" srcId="{B23B8CAB-21E1-417F-B4FE-61AA0F6EF0D1}" destId="{A710987C-BD7C-497D-A701-4AD4430F38C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C71E3-8055-4888-88A3-1C935098FBBB}"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TW" altLang="en-US"/>
        </a:p>
      </dgm:t>
    </dgm:pt>
    <dgm:pt modelId="{A379D2D8-DC08-4A08-A70D-3B79B6B8D562}">
      <dgm:prSet phldrT="[文字]" custT="1"/>
      <dgm:spPr/>
      <dgm:t>
        <a:bodyPr/>
        <a:lstStyle/>
        <a:p>
          <a:pPr>
            <a:lnSpc>
              <a:spcPts val="2880"/>
            </a:lnSpc>
            <a:spcAft>
              <a:spcPts val="0"/>
            </a:spcAft>
          </a:pPr>
          <a:r>
            <a:rPr lang="zh-TW" altLang="en-US" sz="2400" dirty="0" smtClean="0">
              <a:latin typeface="微軟正黑體" panose="020B0604030504040204" pitchFamily="34" charset="-120"/>
              <a:ea typeface="微軟正黑體" panose="020B0604030504040204" pitchFamily="34" charset="-120"/>
            </a:rPr>
            <a:t>能撰寫程式語言或應用軟體進行教育大數據分析</a:t>
          </a:r>
          <a:endParaRPr lang="zh-TW" altLang="en-US" sz="2400" dirty="0">
            <a:latin typeface="微軟正黑體" panose="020B0604030504040204" pitchFamily="34" charset="-120"/>
            <a:ea typeface="微軟正黑體" panose="020B0604030504040204" pitchFamily="34" charset="-120"/>
          </a:endParaRPr>
        </a:p>
      </dgm:t>
    </dgm:pt>
    <dgm:pt modelId="{A4BB1354-AF51-4760-A3E0-0D258FD06CFE}" type="parTrans" cxnId="{EE3B9300-3EA4-4FC5-A5AE-A1708E60087E}">
      <dgm:prSet/>
      <dgm:spPr/>
      <dgm:t>
        <a:bodyPr/>
        <a:lstStyle/>
        <a:p>
          <a:endParaRPr lang="zh-TW" altLang="en-US"/>
        </a:p>
      </dgm:t>
    </dgm:pt>
    <dgm:pt modelId="{61FDE67D-1A31-4C93-ABC8-F87DB4098D39}" type="sibTrans" cxnId="{EE3B9300-3EA4-4FC5-A5AE-A1708E60087E}">
      <dgm:prSet/>
      <dgm:spPr/>
      <dgm:t>
        <a:bodyPr/>
        <a:lstStyle/>
        <a:p>
          <a:endParaRPr lang="zh-TW" altLang="en-US"/>
        </a:p>
      </dgm:t>
    </dgm:pt>
    <dgm:pt modelId="{6074070E-7966-4007-9B73-CBAECD0BC891}">
      <dgm:prSet phldrT="[文字]" custT="1"/>
      <dgm:spPr/>
      <dgm:t>
        <a:bodyPr/>
        <a:lstStyle/>
        <a:p>
          <a:pPr>
            <a:lnSpc>
              <a:spcPts val="2880"/>
            </a:lnSpc>
            <a:spcAft>
              <a:spcPts val="0"/>
            </a:spcAft>
          </a:pPr>
          <a:r>
            <a:rPr lang="zh-TW" altLang="en-US" sz="2400" dirty="0" smtClean="0">
              <a:latin typeface="微軟正黑體" panose="020B0604030504040204" pitchFamily="34" charset="-120"/>
              <a:ea typeface="微軟正黑體" panose="020B0604030504040204" pitchFamily="34" charset="-120"/>
            </a:rPr>
            <a:t>能使用適當的大數據分析方法模型解決教育相關問題</a:t>
          </a:r>
          <a:endParaRPr lang="zh-TW" altLang="en-US" sz="2400" dirty="0">
            <a:latin typeface="微軟正黑體" panose="020B0604030504040204" pitchFamily="34" charset="-120"/>
            <a:ea typeface="微軟正黑體" panose="020B0604030504040204" pitchFamily="34" charset="-120"/>
          </a:endParaRPr>
        </a:p>
      </dgm:t>
    </dgm:pt>
    <dgm:pt modelId="{3E60FFE3-50F1-471A-B7DB-229F74274970}" type="parTrans" cxnId="{6DB02940-AC7B-4188-9CAD-C342639037A4}">
      <dgm:prSet/>
      <dgm:spPr/>
      <dgm:t>
        <a:bodyPr/>
        <a:lstStyle/>
        <a:p>
          <a:endParaRPr lang="zh-TW" altLang="en-US"/>
        </a:p>
      </dgm:t>
    </dgm:pt>
    <dgm:pt modelId="{42B7F790-A214-470E-A3DE-BDBBDF48E5B7}" type="sibTrans" cxnId="{6DB02940-AC7B-4188-9CAD-C342639037A4}">
      <dgm:prSet/>
      <dgm:spPr/>
      <dgm:t>
        <a:bodyPr/>
        <a:lstStyle/>
        <a:p>
          <a:endParaRPr lang="zh-TW" altLang="en-US"/>
        </a:p>
      </dgm:t>
    </dgm:pt>
    <dgm:pt modelId="{AC2342E8-290E-45D4-BBD2-FD9C9144CC4B}">
      <dgm:prSet custT="1"/>
      <dgm:spPr/>
      <dgm:t>
        <a:bodyPr/>
        <a:lstStyle/>
        <a:p>
          <a:pPr>
            <a:lnSpc>
              <a:spcPts val="2880"/>
            </a:lnSpc>
            <a:spcAft>
              <a:spcPts val="0"/>
            </a:spcAft>
          </a:pPr>
          <a:r>
            <a:rPr lang="zh-TW" altLang="en-US" sz="2400" dirty="0" smtClean="0">
              <a:latin typeface="微軟正黑體" panose="020B0604030504040204" pitchFamily="34" charset="-120"/>
              <a:ea typeface="微軟正黑體" panose="020B0604030504040204" pitchFamily="34" charset="-120"/>
            </a:rPr>
            <a:t>能了解教育大數據之基礎概念與在數位學習上的應用</a:t>
          </a:r>
          <a:endParaRPr lang="zh-TW" altLang="en-US" sz="2400" dirty="0">
            <a:latin typeface="微軟正黑體" panose="020B0604030504040204" pitchFamily="34" charset="-120"/>
            <a:ea typeface="微軟正黑體" panose="020B0604030504040204" pitchFamily="34" charset="-120"/>
          </a:endParaRPr>
        </a:p>
      </dgm:t>
    </dgm:pt>
    <dgm:pt modelId="{6D37D510-839C-4C78-846F-8E6051FB2B2E}" type="parTrans" cxnId="{78AD2581-A545-4412-8E28-204CE7D3470F}">
      <dgm:prSet/>
      <dgm:spPr/>
      <dgm:t>
        <a:bodyPr/>
        <a:lstStyle/>
        <a:p>
          <a:endParaRPr lang="zh-TW" altLang="en-US"/>
        </a:p>
      </dgm:t>
    </dgm:pt>
    <dgm:pt modelId="{56D92C0B-5DCB-47AD-A387-DDBE3AA565EA}" type="sibTrans" cxnId="{78AD2581-A545-4412-8E28-204CE7D3470F}">
      <dgm:prSet/>
      <dgm:spPr/>
      <dgm:t>
        <a:bodyPr/>
        <a:lstStyle/>
        <a:p>
          <a:endParaRPr lang="zh-TW" altLang="en-US"/>
        </a:p>
      </dgm:t>
    </dgm:pt>
    <dgm:pt modelId="{D11CD6F1-D71B-4692-87D2-1F8D6374FD33}" type="pres">
      <dgm:prSet presAssocID="{CA3C71E3-8055-4888-88A3-1C935098FBBB}" presName="rootnode" presStyleCnt="0">
        <dgm:presLayoutVars>
          <dgm:chMax/>
          <dgm:chPref/>
          <dgm:dir/>
          <dgm:animLvl val="lvl"/>
        </dgm:presLayoutVars>
      </dgm:prSet>
      <dgm:spPr/>
      <dgm:t>
        <a:bodyPr/>
        <a:lstStyle/>
        <a:p>
          <a:endParaRPr lang="zh-TW" altLang="en-US"/>
        </a:p>
      </dgm:t>
    </dgm:pt>
    <dgm:pt modelId="{4AA9D5CF-6E6E-448A-A7D5-2574924189A5}" type="pres">
      <dgm:prSet presAssocID="{A379D2D8-DC08-4A08-A70D-3B79B6B8D562}" presName="composite" presStyleCnt="0"/>
      <dgm:spPr/>
    </dgm:pt>
    <dgm:pt modelId="{15A99BAA-1795-4B3B-95B9-9F00F9AABD61}" type="pres">
      <dgm:prSet presAssocID="{A379D2D8-DC08-4A08-A70D-3B79B6B8D562}" presName="LShape" presStyleLbl="alignNode1" presStyleIdx="0" presStyleCnt="5"/>
      <dgm:spPr/>
    </dgm:pt>
    <dgm:pt modelId="{C22F9B7F-A263-4C28-978C-29CC5353DD1B}" type="pres">
      <dgm:prSet presAssocID="{A379D2D8-DC08-4A08-A70D-3B79B6B8D562}" presName="ParentText" presStyleLbl="revTx" presStyleIdx="0" presStyleCnt="3">
        <dgm:presLayoutVars>
          <dgm:chMax val="0"/>
          <dgm:chPref val="0"/>
          <dgm:bulletEnabled val="1"/>
        </dgm:presLayoutVars>
      </dgm:prSet>
      <dgm:spPr/>
      <dgm:t>
        <a:bodyPr/>
        <a:lstStyle/>
        <a:p>
          <a:endParaRPr lang="zh-TW" altLang="en-US"/>
        </a:p>
      </dgm:t>
    </dgm:pt>
    <dgm:pt modelId="{71C9FA44-7254-460E-B5B9-F4E11366530D}" type="pres">
      <dgm:prSet presAssocID="{A379D2D8-DC08-4A08-A70D-3B79B6B8D562}" presName="Triangle" presStyleLbl="alignNode1" presStyleIdx="1" presStyleCnt="5"/>
      <dgm:spPr/>
    </dgm:pt>
    <dgm:pt modelId="{D6D12CB6-98AD-4D1A-BF01-8207FBBF1673}" type="pres">
      <dgm:prSet presAssocID="{61FDE67D-1A31-4C93-ABC8-F87DB4098D39}" presName="sibTrans" presStyleCnt="0"/>
      <dgm:spPr/>
    </dgm:pt>
    <dgm:pt modelId="{1786A40A-592D-47D3-B2F0-F4500439CBE0}" type="pres">
      <dgm:prSet presAssocID="{61FDE67D-1A31-4C93-ABC8-F87DB4098D39}" presName="space" presStyleCnt="0"/>
      <dgm:spPr/>
    </dgm:pt>
    <dgm:pt modelId="{D51F11D2-A0F6-4B5F-B729-FF35782CD52B}" type="pres">
      <dgm:prSet presAssocID="{AC2342E8-290E-45D4-BBD2-FD9C9144CC4B}" presName="composite" presStyleCnt="0"/>
      <dgm:spPr/>
    </dgm:pt>
    <dgm:pt modelId="{DBD53E5B-E925-492B-A637-8EDF5B0342A3}" type="pres">
      <dgm:prSet presAssocID="{AC2342E8-290E-45D4-BBD2-FD9C9144CC4B}" presName="LShape" presStyleLbl="alignNode1" presStyleIdx="2" presStyleCnt="5"/>
      <dgm:spPr/>
    </dgm:pt>
    <dgm:pt modelId="{2C4486C1-EEE1-4C1E-B132-F5B759E9FD31}" type="pres">
      <dgm:prSet presAssocID="{AC2342E8-290E-45D4-BBD2-FD9C9144CC4B}" presName="ParentText" presStyleLbl="revTx" presStyleIdx="1" presStyleCnt="3">
        <dgm:presLayoutVars>
          <dgm:chMax val="0"/>
          <dgm:chPref val="0"/>
          <dgm:bulletEnabled val="1"/>
        </dgm:presLayoutVars>
      </dgm:prSet>
      <dgm:spPr/>
      <dgm:t>
        <a:bodyPr/>
        <a:lstStyle/>
        <a:p>
          <a:endParaRPr lang="zh-TW" altLang="en-US"/>
        </a:p>
      </dgm:t>
    </dgm:pt>
    <dgm:pt modelId="{6FFEEE7D-7CCD-4FD1-8F47-CF6DFA85B788}" type="pres">
      <dgm:prSet presAssocID="{AC2342E8-290E-45D4-BBD2-FD9C9144CC4B}" presName="Triangle" presStyleLbl="alignNode1" presStyleIdx="3" presStyleCnt="5"/>
      <dgm:spPr/>
    </dgm:pt>
    <dgm:pt modelId="{9F5A2F16-0E0C-4522-893D-3AC46CA4CAD2}" type="pres">
      <dgm:prSet presAssocID="{56D92C0B-5DCB-47AD-A387-DDBE3AA565EA}" presName="sibTrans" presStyleCnt="0"/>
      <dgm:spPr/>
    </dgm:pt>
    <dgm:pt modelId="{1AEFF40E-B9E9-47BF-A460-5A973721B0B9}" type="pres">
      <dgm:prSet presAssocID="{56D92C0B-5DCB-47AD-A387-DDBE3AA565EA}" presName="space" presStyleCnt="0"/>
      <dgm:spPr/>
    </dgm:pt>
    <dgm:pt modelId="{2FB30E2A-F495-4CC9-9F4D-5A0CE2177526}" type="pres">
      <dgm:prSet presAssocID="{6074070E-7966-4007-9B73-CBAECD0BC891}" presName="composite" presStyleCnt="0"/>
      <dgm:spPr/>
    </dgm:pt>
    <dgm:pt modelId="{AD710EA8-5977-4A2F-8646-C1360A9F92C2}" type="pres">
      <dgm:prSet presAssocID="{6074070E-7966-4007-9B73-CBAECD0BC891}" presName="LShape" presStyleLbl="alignNode1" presStyleIdx="4" presStyleCnt="5"/>
      <dgm:spPr/>
    </dgm:pt>
    <dgm:pt modelId="{3AE5DB5E-92D8-4D02-B59E-A698EDF8F435}" type="pres">
      <dgm:prSet presAssocID="{6074070E-7966-4007-9B73-CBAECD0BC891}" presName="ParentText" presStyleLbl="revTx" presStyleIdx="2" presStyleCnt="3">
        <dgm:presLayoutVars>
          <dgm:chMax val="0"/>
          <dgm:chPref val="0"/>
          <dgm:bulletEnabled val="1"/>
        </dgm:presLayoutVars>
      </dgm:prSet>
      <dgm:spPr/>
      <dgm:t>
        <a:bodyPr/>
        <a:lstStyle/>
        <a:p>
          <a:endParaRPr lang="zh-TW" altLang="en-US"/>
        </a:p>
      </dgm:t>
    </dgm:pt>
  </dgm:ptLst>
  <dgm:cxnLst>
    <dgm:cxn modelId="{78AD2581-A545-4412-8E28-204CE7D3470F}" srcId="{CA3C71E3-8055-4888-88A3-1C935098FBBB}" destId="{AC2342E8-290E-45D4-BBD2-FD9C9144CC4B}" srcOrd="1" destOrd="0" parTransId="{6D37D510-839C-4C78-846F-8E6051FB2B2E}" sibTransId="{56D92C0B-5DCB-47AD-A387-DDBE3AA565EA}"/>
    <dgm:cxn modelId="{757C78D8-EB23-44E2-AFBF-A1390E767A94}" type="presOf" srcId="{AC2342E8-290E-45D4-BBD2-FD9C9144CC4B}" destId="{2C4486C1-EEE1-4C1E-B132-F5B759E9FD31}" srcOrd="0" destOrd="0" presId="urn:microsoft.com/office/officeart/2009/3/layout/StepUpProcess"/>
    <dgm:cxn modelId="{EE3B9300-3EA4-4FC5-A5AE-A1708E60087E}" srcId="{CA3C71E3-8055-4888-88A3-1C935098FBBB}" destId="{A379D2D8-DC08-4A08-A70D-3B79B6B8D562}" srcOrd="0" destOrd="0" parTransId="{A4BB1354-AF51-4760-A3E0-0D258FD06CFE}" sibTransId="{61FDE67D-1A31-4C93-ABC8-F87DB4098D39}"/>
    <dgm:cxn modelId="{4B5C53D3-6B68-4020-9B31-D0B3070F5686}" type="presOf" srcId="{6074070E-7966-4007-9B73-CBAECD0BC891}" destId="{3AE5DB5E-92D8-4D02-B59E-A698EDF8F435}" srcOrd="0" destOrd="0" presId="urn:microsoft.com/office/officeart/2009/3/layout/StepUpProcess"/>
    <dgm:cxn modelId="{6DB02940-AC7B-4188-9CAD-C342639037A4}" srcId="{CA3C71E3-8055-4888-88A3-1C935098FBBB}" destId="{6074070E-7966-4007-9B73-CBAECD0BC891}" srcOrd="2" destOrd="0" parTransId="{3E60FFE3-50F1-471A-B7DB-229F74274970}" sibTransId="{42B7F790-A214-470E-A3DE-BDBBDF48E5B7}"/>
    <dgm:cxn modelId="{AB13BFCA-BC43-482C-A94B-4D1B57BD6BC9}" type="presOf" srcId="{A379D2D8-DC08-4A08-A70D-3B79B6B8D562}" destId="{C22F9B7F-A263-4C28-978C-29CC5353DD1B}" srcOrd="0" destOrd="0" presId="urn:microsoft.com/office/officeart/2009/3/layout/StepUpProcess"/>
    <dgm:cxn modelId="{94A4B342-F1E6-43BD-9629-62942301EBA5}" type="presOf" srcId="{CA3C71E3-8055-4888-88A3-1C935098FBBB}" destId="{D11CD6F1-D71B-4692-87D2-1F8D6374FD33}" srcOrd="0" destOrd="0" presId="urn:microsoft.com/office/officeart/2009/3/layout/StepUpProcess"/>
    <dgm:cxn modelId="{D76BD10A-FA75-4CC7-B430-00C1509B00CC}" type="presParOf" srcId="{D11CD6F1-D71B-4692-87D2-1F8D6374FD33}" destId="{4AA9D5CF-6E6E-448A-A7D5-2574924189A5}" srcOrd="0" destOrd="0" presId="urn:microsoft.com/office/officeart/2009/3/layout/StepUpProcess"/>
    <dgm:cxn modelId="{8021FBA1-A863-43C9-9055-0B7B20447F28}" type="presParOf" srcId="{4AA9D5CF-6E6E-448A-A7D5-2574924189A5}" destId="{15A99BAA-1795-4B3B-95B9-9F00F9AABD61}" srcOrd="0" destOrd="0" presId="urn:microsoft.com/office/officeart/2009/3/layout/StepUpProcess"/>
    <dgm:cxn modelId="{94CFA93D-3C21-4B11-8DF3-1DA0158E500F}" type="presParOf" srcId="{4AA9D5CF-6E6E-448A-A7D5-2574924189A5}" destId="{C22F9B7F-A263-4C28-978C-29CC5353DD1B}" srcOrd="1" destOrd="0" presId="urn:microsoft.com/office/officeart/2009/3/layout/StepUpProcess"/>
    <dgm:cxn modelId="{BBB136A4-9AA5-497E-8617-4A3AD4785E56}" type="presParOf" srcId="{4AA9D5CF-6E6E-448A-A7D5-2574924189A5}" destId="{71C9FA44-7254-460E-B5B9-F4E11366530D}" srcOrd="2" destOrd="0" presId="urn:microsoft.com/office/officeart/2009/3/layout/StepUpProcess"/>
    <dgm:cxn modelId="{D276096F-590D-4D6A-8334-50A166A96313}" type="presParOf" srcId="{D11CD6F1-D71B-4692-87D2-1F8D6374FD33}" destId="{D6D12CB6-98AD-4D1A-BF01-8207FBBF1673}" srcOrd="1" destOrd="0" presId="urn:microsoft.com/office/officeart/2009/3/layout/StepUpProcess"/>
    <dgm:cxn modelId="{A1E7C4C1-F2CA-4384-81FD-C9F0F5623B3A}" type="presParOf" srcId="{D6D12CB6-98AD-4D1A-BF01-8207FBBF1673}" destId="{1786A40A-592D-47D3-B2F0-F4500439CBE0}" srcOrd="0" destOrd="0" presId="urn:microsoft.com/office/officeart/2009/3/layout/StepUpProcess"/>
    <dgm:cxn modelId="{593FEBB8-C29E-4E1A-BF26-1A9308493A44}" type="presParOf" srcId="{D11CD6F1-D71B-4692-87D2-1F8D6374FD33}" destId="{D51F11D2-A0F6-4B5F-B729-FF35782CD52B}" srcOrd="2" destOrd="0" presId="urn:microsoft.com/office/officeart/2009/3/layout/StepUpProcess"/>
    <dgm:cxn modelId="{6360EDF2-62CA-4292-BB5D-7AEFD14611D7}" type="presParOf" srcId="{D51F11D2-A0F6-4B5F-B729-FF35782CD52B}" destId="{DBD53E5B-E925-492B-A637-8EDF5B0342A3}" srcOrd="0" destOrd="0" presId="urn:microsoft.com/office/officeart/2009/3/layout/StepUpProcess"/>
    <dgm:cxn modelId="{3D607569-7109-40BD-8FC4-456CD788BAD8}" type="presParOf" srcId="{D51F11D2-A0F6-4B5F-B729-FF35782CD52B}" destId="{2C4486C1-EEE1-4C1E-B132-F5B759E9FD31}" srcOrd="1" destOrd="0" presId="urn:microsoft.com/office/officeart/2009/3/layout/StepUpProcess"/>
    <dgm:cxn modelId="{2527FDE3-E4B8-4B3E-BFFE-E06AF7523608}" type="presParOf" srcId="{D51F11D2-A0F6-4B5F-B729-FF35782CD52B}" destId="{6FFEEE7D-7CCD-4FD1-8F47-CF6DFA85B788}" srcOrd="2" destOrd="0" presId="urn:microsoft.com/office/officeart/2009/3/layout/StepUpProcess"/>
    <dgm:cxn modelId="{4C1F9915-7699-4093-94B8-6CFA84EB93F2}" type="presParOf" srcId="{D11CD6F1-D71B-4692-87D2-1F8D6374FD33}" destId="{9F5A2F16-0E0C-4522-893D-3AC46CA4CAD2}" srcOrd="3" destOrd="0" presId="urn:microsoft.com/office/officeart/2009/3/layout/StepUpProcess"/>
    <dgm:cxn modelId="{84AEFCD0-AF5F-4650-95DB-E4786B9C1546}" type="presParOf" srcId="{9F5A2F16-0E0C-4522-893D-3AC46CA4CAD2}" destId="{1AEFF40E-B9E9-47BF-A460-5A973721B0B9}" srcOrd="0" destOrd="0" presId="urn:microsoft.com/office/officeart/2009/3/layout/StepUpProcess"/>
    <dgm:cxn modelId="{FD85FE7E-1816-4BE1-A07B-4E1F3DA89722}" type="presParOf" srcId="{D11CD6F1-D71B-4692-87D2-1F8D6374FD33}" destId="{2FB30E2A-F495-4CC9-9F4D-5A0CE2177526}" srcOrd="4" destOrd="0" presId="urn:microsoft.com/office/officeart/2009/3/layout/StepUpProcess"/>
    <dgm:cxn modelId="{E13C4BEE-87A1-40CD-B04B-11979B43DFEC}" type="presParOf" srcId="{2FB30E2A-F495-4CC9-9F4D-5A0CE2177526}" destId="{AD710EA8-5977-4A2F-8646-C1360A9F92C2}" srcOrd="0" destOrd="0" presId="urn:microsoft.com/office/officeart/2009/3/layout/StepUpProcess"/>
    <dgm:cxn modelId="{7410A6A0-3EBC-4736-B5DE-0D6AE265BD2C}" type="presParOf" srcId="{2FB30E2A-F495-4CC9-9F4D-5A0CE2177526}" destId="{3AE5DB5E-92D8-4D02-B59E-A698EDF8F435}"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AB0ECE-BD7B-48A5-9F23-AE038F5CCC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EA715195-D0DB-4884-8E0D-0799739BC3E3}" type="pres">
      <dgm:prSet presAssocID="{CFAB0ECE-BD7B-48A5-9F23-AE038F5CCCFC}" presName="diagram" presStyleCnt="0">
        <dgm:presLayoutVars>
          <dgm:dir/>
          <dgm:resizeHandles val="exact"/>
        </dgm:presLayoutVars>
      </dgm:prSet>
      <dgm:spPr/>
      <dgm:t>
        <a:bodyPr/>
        <a:lstStyle/>
        <a:p>
          <a:endParaRPr lang="zh-TW" altLang="en-US"/>
        </a:p>
      </dgm:t>
    </dgm:pt>
  </dgm:ptLst>
  <dgm:cxnLst>
    <dgm:cxn modelId="{D2867081-D7AA-4781-89BE-377872F1A321}" type="presOf" srcId="{CFAB0ECE-BD7B-48A5-9F23-AE038F5CCCFC}" destId="{EA715195-D0DB-4884-8E0D-0799739BC3E3}"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2EA99-9537-4B48-BAD7-6B575AD5B8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08395DCB-60F4-4639-9178-0756F10497CF}">
      <dgm:prSet phldrT="[文字]"/>
      <dgm:spPr/>
      <dgm:t>
        <a:bodyPr/>
        <a:lstStyle/>
        <a:p>
          <a:r>
            <a:rPr lang="zh-TW" altLang="en-US" dirty="0" smtClean="0"/>
            <a:t>提升本校學生就業力</a:t>
          </a:r>
          <a:endParaRPr lang="zh-TW" altLang="en-US" dirty="0"/>
        </a:p>
      </dgm:t>
    </dgm:pt>
    <dgm:pt modelId="{7D0AFD3C-6075-471D-81FF-A96F4F526DA9}" type="parTrans" cxnId="{28D36756-25FB-4B28-8CF1-BD971D9FF63F}">
      <dgm:prSet/>
      <dgm:spPr/>
      <dgm:t>
        <a:bodyPr/>
        <a:lstStyle/>
        <a:p>
          <a:endParaRPr lang="zh-TW" altLang="en-US"/>
        </a:p>
      </dgm:t>
    </dgm:pt>
    <dgm:pt modelId="{24C29DA1-7249-448F-98F7-506D8A6CD900}" type="sibTrans" cxnId="{28D36756-25FB-4B28-8CF1-BD971D9FF63F}">
      <dgm:prSet/>
      <dgm:spPr/>
      <dgm:t>
        <a:bodyPr/>
        <a:lstStyle/>
        <a:p>
          <a:endParaRPr lang="zh-TW" altLang="en-US"/>
        </a:p>
      </dgm:t>
    </dgm:pt>
    <dgm:pt modelId="{C19D665D-F28A-4431-85F4-A70232868494}">
      <dgm:prSet/>
      <dgm:spPr/>
      <dgm:t>
        <a:bodyPr/>
        <a:lstStyle/>
        <a:p>
          <a:r>
            <a:rPr lang="zh-TW" altLang="en-US" smtClean="0"/>
            <a:t>協助教育部</a:t>
          </a:r>
          <a:r>
            <a:rPr lang="zh-TW" altLang="en-US" dirty="0" smtClean="0"/>
            <a:t>「推動中小學數位學習精進</a:t>
          </a:r>
          <a:r>
            <a:rPr lang="zh-TW" altLang="en-US" smtClean="0"/>
            <a:t>方案」實施</a:t>
          </a:r>
          <a:endParaRPr lang="zh-TW" altLang="en-US" dirty="0"/>
        </a:p>
      </dgm:t>
    </dgm:pt>
    <dgm:pt modelId="{6D5B8B37-06DE-4D9F-9CB9-39D9E41A8FA1}" type="parTrans" cxnId="{26AC28B4-EE05-4723-807B-B4AAE8C675EC}">
      <dgm:prSet/>
      <dgm:spPr/>
      <dgm:t>
        <a:bodyPr/>
        <a:lstStyle/>
        <a:p>
          <a:endParaRPr lang="zh-TW" altLang="en-US"/>
        </a:p>
      </dgm:t>
    </dgm:pt>
    <dgm:pt modelId="{6374074A-7C99-48A6-81C6-D974C019F4B9}" type="sibTrans" cxnId="{26AC28B4-EE05-4723-807B-B4AAE8C675EC}">
      <dgm:prSet/>
      <dgm:spPr/>
      <dgm:t>
        <a:bodyPr/>
        <a:lstStyle/>
        <a:p>
          <a:endParaRPr lang="zh-TW" altLang="en-US"/>
        </a:p>
      </dgm:t>
    </dgm:pt>
    <dgm:pt modelId="{CEE523C9-81DC-4890-9224-4C9837B24D8D}">
      <dgm:prSet/>
      <dgm:spPr/>
      <dgm:t>
        <a:bodyPr/>
        <a:lstStyle/>
        <a:p>
          <a:r>
            <a:rPr lang="zh-TW" altLang="en-US" dirty="0" smtClean="0"/>
            <a:t>參與平台提供改善建議</a:t>
          </a:r>
          <a:endParaRPr lang="zh-TW" altLang="en-US" dirty="0"/>
        </a:p>
      </dgm:t>
    </dgm:pt>
    <dgm:pt modelId="{BEF5D81B-781B-41BE-9F08-6176B470D4C1}" type="parTrans" cxnId="{25EA370B-244D-4B0A-B0FB-5D79126F4B59}">
      <dgm:prSet/>
      <dgm:spPr/>
      <dgm:t>
        <a:bodyPr/>
        <a:lstStyle/>
        <a:p>
          <a:endParaRPr lang="zh-TW" altLang="en-US"/>
        </a:p>
      </dgm:t>
    </dgm:pt>
    <dgm:pt modelId="{25B20F63-5CEE-4267-938B-AD8D8909FE1D}" type="sibTrans" cxnId="{25EA370B-244D-4B0A-B0FB-5D79126F4B59}">
      <dgm:prSet/>
      <dgm:spPr/>
      <dgm:t>
        <a:bodyPr/>
        <a:lstStyle/>
        <a:p>
          <a:endParaRPr lang="zh-TW" altLang="en-US"/>
        </a:p>
      </dgm:t>
    </dgm:pt>
    <dgm:pt modelId="{09AD4073-EF39-4D7D-AE21-537A92C3A3B8}">
      <dgm:prSet/>
      <dgm:spPr/>
      <dgm:t>
        <a:bodyPr/>
        <a:lstStyle/>
        <a:p>
          <a:r>
            <a:rPr lang="zh-TW" altLang="en-US" dirty="0" smtClean="0"/>
            <a:t>對業界合作單位提出解決方案</a:t>
          </a:r>
          <a:endParaRPr lang="zh-TW" altLang="en-US" dirty="0"/>
        </a:p>
      </dgm:t>
    </dgm:pt>
    <dgm:pt modelId="{56162226-2268-4B37-93ED-AA15D5972116}" type="parTrans" cxnId="{A681F27A-E067-43F3-B483-930380DB6E2B}">
      <dgm:prSet/>
      <dgm:spPr/>
      <dgm:t>
        <a:bodyPr/>
        <a:lstStyle/>
        <a:p>
          <a:endParaRPr lang="zh-TW" altLang="en-US"/>
        </a:p>
      </dgm:t>
    </dgm:pt>
    <dgm:pt modelId="{3AEADB31-569C-4832-B60B-13C60B84CAB1}" type="sibTrans" cxnId="{A681F27A-E067-43F3-B483-930380DB6E2B}">
      <dgm:prSet/>
      <dgm:spPr/>
      <dgm:t>
        <a:bodyPr/>
        <a:lstStyle/>
        <a:p>
          <a:endParaRPr lang="zh-TW" altLang="en-US"/>
        </a:p>
      </dgm:t>
    </dgm:pt>
    <dgm:pt modelId="{8ED86620-9B72-43E8-9C81-BF62994B0B13}">
      <dgm:prSet phldrT="[文字]" custT="1"/>
      <dgm:spPr/>
      <dgm:t>
        <a:bodyPr/>
        <a:lstStyle/>
        <a:p>
          <a:r>
            <a:rPr lang="zh-TW" altLang="en-US" sz="1600" dirty="0" smtClean="0"/>
            <a:t>提升師培學生數位專長能力、一般學生資料分析及數位設計就業力</a:t>
          </a:r>
          <a:endParaRPr lang="zh-TW" altLang="en-US" sz="1600" dirty="0"/>
        </a:p>
      </dgm:t>
    </dgm:pt>
    <dgm:pt modelId="{C8872A23-A781-4892-BE54-5F10F27F5C90}" type="parTrans" cxnId="{3038F116-F9DA-4D8B-A01D-2ADB6A9CC977}">
      <dgm:prSet/>
      <dgm:spPr/>
      <dgm:t>
        <a:bodyPr/>
        <a:lstStyle/>
        <a:p>
          <a:endParaRPr lang="zh-TW" altLang="en-US"/>
        </a:p>
      </dgm:t>
    </dgm:pt>
    <dgm:pt modelId="{CF06FF9B-6426-4A40-946A-AC365A97D218}" type="sibTrans" cxnId="{3038F116-F9DA-4D8B-A01D-2ADB6A9CC977}">
      <dgm:prSet/>
      <dgm:spPr/>
      <dgm:t>
        <a:bodyPr/>
        <a:lstStyle/>
        <a:p>
          <a:endParaRPr lang="zh-TW" altLang="en-US"/>
        </a:p>
      </dgm:t>
    </dgm:pt>
    <dgm:pt modelId="{4570BEBA-122F-4B50-AB7D-046D6A5AB6C8}">
      <dgm:prSet custT="1"/>
      <dgm:spPr/>
      <dgm:t>
        <a:bodyPr/>
        <a:lstStyle/>
        <a:p>
          <a:r>
            <a:rPr lang="zh-TW" altLang="en-US" sz="1600" dirty="0" smtClean="0"/>
            <a:t>發展學生資料平台應用專長，以對於政府部門提供相關教育建言，包含城鄉差距、預算分配、課綱研擬等相關建議</a:t>
          </a:r>
          <a:endParaRPr lang="zh-TW" altLang="en-US" sz="1600" dirty="0"/>
        </a:p>
      </dgm:t>
    </dgm:pt>
    <dgm:pt modelId="{9F94D60C-4B7B-40A8-B702-02895A9D9740}" type="parTrans" cxnId="{155D1A73-CAE4-4B0F-A107-5F6831A71044}">
      <dgm:prSet/>
      <dgm:spPr/>
      <dgm:t>
        <a:bodyPr/>
        <a:lstStyle/>
        <a:p>
          <a:endParaRPr lang="zh-TW" altLang="en-US"/>
        </a:p>
      </dgm:t>
    </dgm:pt>
    <dgm:pt modelId="{D9A19338-34DE-45A6-862B-07FA978A04EA}" type="sibTrans" cxnId="{155D1A73-CAE4-4B0F-A107-5F6831A71044}">
      <dgm:prSet/>
      <dgm:spPr/>
      <dgm:t>
        <a:bodyPr/>
        <a:lstStyle/>
        <a:p>
          <a:endParaRPr lang="zh-TW" altLang="en-US"/>
        </a:p>
      </dgm:t>
    </dgm:pt>
    <dgm:pt modelId="{9889090D-947A-4EF1-AD85-D540539187C7}">
      <dgm:prSet custT="1"/>
      <dgm:spPr/>
      <dgm:t>
        <a:bodyPr/>
        <a:lstStyle/>
        <a:p>
          <a:r>
            <a:rPr lang="zh-TW" altLang="en-US" sz="1800" dirty="0" smtClean="0"/>
            <a:t>分析所得進行成果開發，包含調整介面及改善內容，並納入程式設計及教材發展的依據</a:t>
          </a:r>
          <a:endParaRPr lang="zh-TW" altLang="en-US" sz="1800" dirty="0"/>
        </a:p>
      </dgm:t>
    </dgm:pt>
    <dgm:pt modelId="{3F1A91B1-282B-47A4-A1CC-474853AE2B06}" type="parTrans" cxnId="{ABF9A634-F665-46E5-8422-DBA97AEE8EBC}">
      <dgm:prSet/>
      <dgm:spPr/>
      <dgm:t>
        <a:bodyPr/>
        <a:lstStyle/>
        <a:p>
          <a:endParaRPr lang="zh-TW" altLang="en-US"/>
        </a:p>
      </dgm:t>
    </dgm:pt>
    <dgm:pt modelId="{90D24AC1-B587-4090-90B1-BB1CA82DD8B5}" type="sibTrans" cxnId="{ABF9A634-F665-46E5-8422-DBA97AEE8EBC}">
      <dgm:prSet/>
      <dgm:spPr/>
      <dgm:t>
        <a:bodyPr/>
        <a:lstStyle/>
        <a:p>
          <a:endParaRPr lang="zh-TW" altLang="en-US"/>
        </a:p>
      </dgm:t>
    </dgm:pt>
    <dgm:pt modelId="{434D6921-8E53-485A-B5D9-D98D2FA1D3A0}">
      <dgm:prSet custT="1"/>
      <dgm:spPr/>
      <dgm:t>
        <a:bodyPr/>
        <a:lstStyle/>
        <a:p>
          <a:r>
            <a:rPr lang="zh-TW" altLang="en-US" sz="1800" smtClean="0"/>
            <a:t>針對地方政府學力不均現象、載具管理系統運用方式、教育政策建議方向等提出建言</a:t>
          </a:r>
          <a:endParaRPr lang="zh-TW" altLang="en-US" sz="1800" dirty="0"/>
        </a:p>
      </dgm:t>
    </dgm:pt>
    <dgm:pt modelId="{9829F711-FC1A-4B6E-959E-D8C604D31B83}" type="parTrans" cxnId="{ED9244F0-7A8C-4E1A-A747-04E1A4CE0668}">
      <dgm:prSet/>
      <dgm:spPr/>
      <dgm:t>
        <a:bodyPr/>
        <a:lstStyle/>
        <a:p>
          <a:endParaRPr lang="zh-TW" altLang="en-US"/>
        </a:p>
      </dgm:t>
    </dgm:pt>
    <dgm:pt modelId="{7CA569E9-FA1B-4A6B-B4B2-40211D6F30EB}" type="sibTrans" cxnId="{ED9244F0-7A8C-4E1A-A747-04E1A4CE0668}">
      <dgm:prSet/>
      <dgm:spPr/>
      <dgm:t>
        <a:bodyPr/>
        <a:lstStyle/>
        <a:p>
          <a:endParaRPr lang="zh-TW" altLang="en-US"/>
        </a:p>
      </dgm:t>
    </dgm:pt>
    <dgm:pt modelId="{7088C21C-4606-4C0F-A324-0EC52C76D2BF}" type="pres">
      <dgm:prSet presAssocID="{0EF2EA99-9537-4B48-BAD7-6B575AD5B8D5}" presName="linear" presStyleCnt="0">
        <dgm:presLayoutVars>
          <dgm:dir/>
          <dgm:animLvl val="lvl"/>
          <dgm:resizeHandles val="exact"/>
        </dgm:presLayoutVars>
      </dgm:prSet>
      <dgm:spPr/>
      <dgm:t>
        <a:bodyPr/>
        <a:lstStyle/>
        <a:p>
          <a:endParaRPr lang="zh-TW" altLang="en-US"/>
        </a:p>
      </dgm:t>
    </dgm:pt>
    <dgm:pt modelId="{253F5B2C-B02E-48A2-8ADA-B4749A251F46}" type="pres">
      <dgm:prSet presAssocID="{08395DCB-60F4-4639-9178-0756F10497CF}" presName="parentLin" presStyleCnt="0"/>
      <dgm:spPr/>
    </dgm:pt>
    <dgm:pt modelId="{68956265-E57E-4407-B651-400EC1B26CFB}" type="pres">
      <dgm:prSet presAssocID="{08395DCB-60F4-4639-9178-0756F10497CF}" presName="parentLeftMargin" presStyleLbl="node1" presStyleIdx="0" presStyleCnt="4"/>
      <dgm:spPr/>
      <dgm:t>
        <a:bodyPr/>
        <a:lstStyle/>
        <a:p>
          <a:endParaRPr lang="zh-TW" altLang="en-US"/>
        </a:p>
      </dgm:t>
    </dgm:pt>
    <dgm:pt modelId="{30A62919-6BA6-4288-9096-74CF9653F29D}" type="pres">
      <dgm:prSet presAssocID="{08395DCB-60F4-4639-9178-0756F10497CF}" presName="parentText" presStyleLbl="node1" presStyleIdx="0" presStyleCnt="4">
        <dgm:presLayoutVars>
          <dgm:chMax val="0"/>
          <dgm:bulletEnabled val="1"/>
        </dgm:presLayoutVars>
      </dgm:prSet>
      <dgm:spPr/>
      <dgm:t>
        <a:bodyPr/>
        <a:lstStyle/>
        <a:p>
          <a:endParaRPr lang="zh-TW" altLang="en-US"/>
        </a:p>
      </dgm:t>
    </dgm:pt>
    <dgm:pt modelId="{0777A6B7-930A-4CC7-B1B7-B9495ED2EBCD}" type="pres">
      <dgm:prSet presAssocID="{08395DCB-60F4-4639-9178-0756F10497CF}" presName="negativeSpace" presStyleCnt="0"/>
      <dgm:spPr/>
    </dgm:pt>
    <dgm:pt modelId="{44DE34C0-6751-4317-A0A1-AD4FA1C311DC}" type="pres">
      <dgm:prSet presAssocID="{08395DCB-60F4-4639-9178-0756F10497CF}" presName="childText" presStyleLbl="conFgAcc1" presStyleIdx="0" presStyleCnt="4">
        <dgm:presLayoutVars>
          <dgm:bulletEnabled val="1"/>
        </dgm:presLayoutVars>
      </dgm:prSet>
      <dgm:spPr/>
      <dgm:t>
        <a:bodyPr/>
        <a:lstStyle/>
        <a:p>
          <a:endParaRPr lang="zh-TW" altLang="en-US"/>
        </a:p>
      </dgm:t>
    </dgm:pt>
    <dgm:pt modelId="{5D9EA6A7-FF4B-4281-967F-F42F7E3C217B}" type="pres">
      <dgm:prSet presAssocID="{24C29DA1-7249-448F-98F7-506D8A6CD900}" presName="spaceBetweenRectangles" presStyleCnt="0"/>
      <dgm:spPr/>
    </dgm:pt>
    <dgm:pt modelId="{F0D753BC-1A61-43F8-99BB-2EB208E31753}" type="pres">
      <dgm:prSet presAssocID="{C19D665D-F28A-4431-85F4-A70232868494}" presName="parentLin" presStyleCnt="0"/>
      <dgm:spPr/>
    </dgm:pt>
    <dgm:pt modelId="{91B91DF9-B2FD-4739-97C4-3CE9B5EE1613}" type="pres">
      <dgm:prSet presAssocID="{C19D665D-F28A-4431-85F4-A70232868494}" presName="parentLeftMargin" presStyleLbl="node1" presStyleIdx="0" presStyleCnt="4"/>
      <dgm:spPr/>
      <dgm:t>
        <a:bodyPr/>
        <a:lstStyle/>
        <a:p>
          <a:endParaRPr lang="zh-TW" altLang="en-US"/>
        </a:p>
      </dgm:t>
    </dgm:pt>
    <dgm:pt modelId="{52170328-AE9F-46C2-9C9C-FEDFF3A90050}" type="pres">
      <dgm:prSet presAssocID="{C19D665D-F28A-4431-85F4-A70232868494}" presName="parentText" presStyleLbl="node1" presStyleIdx="1" presStyleCnt="4">
        <dgm:presLayoutVars>
          <dgm:chMax val="0"/>
          <dgm:bulletEnabled val="1"/>
        </dgm:presLayoutVars>
      </dgm:prSet>
      <dgm:spPr/>
      <dgm:t>
        <a:bodyPr/>
        <a:lstStyle/>
        <a:p>
          <a:endParaRPr lang="zh-TW" altLang="en-US"/>
        </a:p>
      </dgm:t>
    </dgm:pt>
    <dgm:pt modelId="{3021A9BF-AAD0-4195-8E1A-C7F8684F16FE}" type="pres">
      <dgm:prSet presAssocID="{C19D665D-F28A-4431-85F4-A70232868494}" presName="negativeSpace" presStyleCnt="0"/>
      <dgm:spPr/>
    </dgm:pt>
    <dgm:pt modelId="{53ABC21E-2639-43F8-86B3-1DEEC33DDCB1}" type="pres">
      <dgm:prSet presAssocID="{C19D665D-F28A-4431-85F4-A70232868494}" presName="childText" presStyleLbl="conFgAcc1" presStyleIdx="1" presStyleCnt="4">
        <dgm:presLayoutVars>
          <dgm:bulletEnabled val="1"/>
        </dgm:presLayoutVars>
      </dgm:prSet>
      <dgm:spPr/>
      <dgm:t>
        <a:bodyPr/>
        <a:lstStyle/>
        <a:p>
          <a:endParaRPr lang="zh-TW" altLang="en-US"/>
        </a:p>
      </dgm:t>
    </dgm:pt>
    <dgm:pt modelId="{218EE627-4CE1-4A72-9C6D-A39283ABE649}" type="pres">
      <dgm:prSet presAssocID="{6374074A-7C99-48A6-81C6-D974C019F4B9}" presName="spaceBetweenRectangles" presStyleCnt="0"/>
      <dgm:spPr/>
    </dgm:pt>
    <dgm:pt modelId="{C6863101-23CA-40C8-AF1E-CF7291798F21}" type="pres">
      <dgm:prSet presAssocID="{CEE523C9-81DC-4890-9224-4C9837B24D8D}" presName="parentLin" presStyleCnt="0"/>
      <dgm:spPr/>
    </dgm:pt>
    <dgm:pt modelId="{BDE6E32F-31A0-4726-B0E8-61EC74AFF94C}" type="pres">
      <dgm:prSet presAssocID="{CEE523C9-81DC-4890-9224-4C9837B24D8D}" presName="parentLeftMargin" presStyleLbl="node1" presStyleIdx="1" presStyleCnt="4"/>
      <dgm:spPr/>
      <dgm:t>
        <a:bodyPr/>
        <a:lstStyle/>
        <a:p>
          <a:endParaRPr lang="zh-TW" altLang="en-US"/>
        </a:p>
      </dgm:t>
    </dgm:pt>
    <dgm:pt modelId="{5AE79DC2-4BE7-4E0B-9141-42FC16D66C5F}" type="pres">
      <dgm:prSet presAssocID="{CEE523C9-81DC-4890-9224-4C9837B24D8D}" presName="parentText" presStyleLbl="node1" presStyleIdx="2" presStyleCnt="4">
        <dgm:presLayoutVars>
          <dgm:chMax val="0"/>
          <dgm:bulletEnabled val="1"/>
        </dgm:presLayoutVars>
      </dgm:prSet>
      <dgm:spPr/>
      <dgm:t>
        <a:bodyPr/>
        <a:lstStyle/>
        <a:p>
          <a:endParaRPr lang="zh-TW" altLang="en-US"/>
        </a:p>
      </dgm:t>
    </dgm:pt>
    <dgm:pt modelId="{CEC6431F-16DB-4092-99B2-3273E3845D77}" type="pres">
      <dgm:prSet presAssocID="{CEE523C9-81DC-4890-9224-4C9837B24D8D}" presName="negativeSpace" presStyleCnt="0"/>
      <dgm:spPr/>
    </dgm:pt>
    <dgm:pt modelId="{5A3F2528-C86C-4415-937D-8E78DFC938DA}" type="pres">
      <dgm:prSet presAssocID="{CEE523C9-81DC-4890-9224-4C9837B24D8D}" presName="childText" presStyleLbl="conFgAcc1" presStyleIdx="2" presStyleCnt="4">
        <dgm:presLayoutVars>
          <dgm:bulletEnabled val="1"/>
        </dgm:presLayoutVars>
      </dgm:prSet>
      <dgm:spPr/>
      <dgm:t>
        <a:bodyPr/>
        <a:lstStyle/>
        <a:p>
          <a:endParaRPr lang="zh-TW" altLang="en-US"/>
        </a:p>
      </dgm:t>
    </dgm:pt>
    <dgm:pt modelId="{D4D389CD-B89F-4F77-820B-C161343E6E2E}" type="pres">
      <dgm:prSet presAssocID="{25B20F63-5CEE-4267-938B-AD8D8909FE1D}" presName="spaceBetweenRectangles" presStyleCnt="0"/>
      <dgm:spPr/>
    </dgm:pt>
    <dgm:pt modelId="{81DD2229-C22E-427A-8BC6-5D25A61D58C6}" type="pres">
      <dgm:prSet presAssocID="{09AD4073-EF39-4D7D-AE21-537A92C3A3B8}" presName="parentLin" presStyleCnt="0"/>
      <dgm:spPr/>
    </dgm:pt>
    <dgm:pt modelId="{9194726D-DC9E-45C4-ABC8-373784CB794F}" type="pres">
      <dgm:prSet presAssocID="{09AD4073-EF39-4D7D-AE21-537A92C3A3B8}" presName="parentLeftMargin" presStyleLbl="node1" presStyleIdx="2" presStyleCnt="4"/>
      <dgm:spPr/>
      <dgm:t>
        <a:bodyPr/>
        <a:lstStyle/>
        <a:p>
          <a:endParaRPr lang="zh-TW" altLang="en-US"/>
        </a:p>
      </dgm:t>
    </dgm:pt>
    <dgm:pt modelId="{F6982C5F-9C69-412D-9FEE-6CF0581DBEED}" type="pres">
      <dgm:prSet presAssocID="{09AD4073-EF39-4D7D-AE21-537A92C3A3B8}" presName="parentText" presStyleLbl="node1" presStyleIdx="3" presStyleCnt="4">
        <dgm:presLayoutVars>
          <dgm:chMax val="0"/>
          <dgm:bulletEnabled val="1"/>
        </dgm:presLayoutVars>
      </dgm:prSet>
      <dgm:spPr/>
      <dgm:t>
        <a:bodyPr/>
        <a:lstStyle/>
        <a:p>
          <a:endParaRPr lang="zh-TW" altLang="en-US"/>
        </a:p>
      </dgm:t>
    </dgm:pt>
    <dgm:pt modelId="{7DA979CD-055C-49A5-A6DA-CC69E0DECFF9}" type="pres">
      <dgm:prSet presAssocID="{09AD4073-EF39-4D7D-AE21-537A92C3A3B8}" presName="negativeSpace" presStyleCnt="0"/>
      <dgm:spPr/>
    </dgm:pt>
    <dgm:pt modelId="{5D0041D1-1326-4492-96AB-55C66465C596}" type="pres">
      <dgm:prSet presAssocID="{09AD4073-EF39-4D7D-AE21-537A92C3A3B8}" presName="childText" presStyleLbl="conFgAcc1" presStyleIdx="3" presStyleCnt="4">
        <dgm:presLayoutVars>
          <dgm:bulletEnabled val="1"/>
        </dgm:presLayoutVars>
      </dgm:prSet>
      <dgm:spPr/>
      <dgm:t>
        <a:bodyPr/>
        <a:lstStyle/>
        <a:p>
          <a:endParaRPr lang="zh-TW" altLang="en-US"/>
        </a:p>
      </dgm:t>
    </dgm:pt>
  </dgm:ptLst>
  <dgm:cxnLst>
    <dgm:cxn modelId="{0AF11F51-201E-423E-BDE4-4DF26BEA7CC5}" type="presOf" srcId="{0EF2EA99-9537-4B48-BAD7-6B575AD5B8D5}" destId="{7088C21C-4606-4C0F-A324-0EC52C76D2BF}" srcOrd="0" destOrd="0" presId="urn:microsoft.com/office/officeart/2005/8/layout/list1"/>
    <dgm:cxn modelId="{155D1A73-CAE4-4B0F-A107-5F6831A71044}" srcId="{C19D665D-F28A-4431-85F4-A70232868494}" destId="{4570BEBA-122F-4B50-AB7D-046D6A5AB6C8}" srcOrd="0" destOrd="0" parTransId="{9F94D60C-4B7B-40A8-B702-02895A9D9740}" sibTransId="{D9A19338-34DE-45A6-862B-07FA978A04EA}"/>
    <dgm:cxn modelId="{5B897DB6-98A0-41E6-868D-A2CF58514FF6}" type="presOf" srcId="{CEE523C9-81DC-4890-9224-4C9837B24D8D}" destId="{BDE6E32F-31A0-4726-B0E8-61EC74AFF94C}" srcOrd="0" destOrd="0" presId="urn:microsoft.com/office/officeart/2005/8/layout/list1"/>
    <dgm:cxn modelId="{E4DEF86D-CEF7-44D7-8C6B-5931AD643AEA}" type="presOf" srcId="{9889090D-947A-4EF1-AD85-D540539187C7}" destId="{5A3F2528-C86C-4415-937D-8E78DFC938DA}" srcOrd="0" destOrd="0" presId="urn:microsoft.com/office/officeart/2005/8/layout/list1"/>
    <dgm:cxn modelId="{26AC28B4-EE05-4723-807B-B4AAE8C675EC}" srcId="{0EF2EA99-9537-4B48-BAD7-6B575AD5B8D5}" destId="{C19D665D-F28A-4431-85F4-A70232868494}" srcOrd="1" destOrd="0" parTransId="{6D5B8B37-06DE-4D9F-9CB9-39D9E41A8FA1}" sibTransId="{6374074A-7C99-48A6-81C6-D974C019F4B9}"/>
    <dgm:cxn modelId="{F1585122-6181-49CE-9C22-0AFB9952B455}" type="presOf" srcId="{434D6921-8E53-485A-B5D9-D98D2FA1D3A0}" destId="{5D0041D1-1326-4492-96AB-55C66465C596}" srcOrd="0" destOrd="0" presId="urn:microsoft.com/office/officeart/2005/8/layout/list1"/>
    <dgm:cxn modelId="{28D36756-25FB-4B28-8CF1-BD971D9FF63F}" srcId="{0EF2EA99-9537-4B48-BAD7-6B575AD5B8D5}" destId="{08395DCB-60F4-4639-9178-0756F10497CF}" srcOrd="0" destOrd="0" parTransId="{7D0AFD3C-6075-471D-81FF-A96F4F526DA9}" sibTransId="{24C29DA1-7249-448F-98F7-506D8A6CD900}"/>
    <dgm:cxn modelId="{3DCD21B8-AF9F-44C7-8570-1C11529F19B0}" type="presOf" srcId="{08395DCB-60F4-4639-9178-0756F10497CF}" destId="{30A62919-6BA6-4288-9096-74CF9653F29D}" srcOrd="1" destOrd="0" presId="urn:microsoft.com/office/officeart/2005/8/layout/list1"/>
    <dgm:cxn modelId="{99430932-6076-453A-8323-72DAA08AD4B8}" type="presOf" srcId="{8ED86620-9B72-43E8-9C81-BF62994B0B13}" destId="{44DE34C0-6751-4317-A0A1-AD4FA1C311DC}" srcOrd="0" destOrd="0" presId="urn:microsoft.com/office/officeart/2005/8/layout/list1"/>
    <dgm:cxn modelId="{25EA370B-244D-4B0A-B0FB-5D79126F4B59}" srcId="{0EF2EA99-9537-4B48-BAD7-6B575AD5B8D5}" destId="{CEE523C9-81DC-4890-9224-4C9837B24D8D}" srcOrd="2" destOrd="0" parTransId="{BEF5D81B-781B-41BE-9F08-6176B470D4C1}" sibTransId="{25B20F63-5CEE-4267-938B-AD8D8909FE1D}"/>
    <dgm:cxn modelId="{B07370D0-FA18-4242-BBD1-8D8A89373A12}" type="presOf" srcId="{09AD4073-EF39-4D7D-AE21-537A92C3A3B8}" destId="{9194726D-DC9E-45C4-ABC8-373784CB794F}" srcOrd="0" destOrd="0" presId="urn:microsoft.com/office/officeart/2005/8/layout/list1"/>
    <dgm:cxn modelId="{3038F116-F9DA-4D8B-A01D-2ADB6A9CC977}" srcId="{08395DCB-60F4-4639-9178-0756F10497CF}" destId="{8ED86620-9B72-43E8-9C81-BF62994B0B13}" srcOrd="0" destOrd="0" parTransId="{C8872A23-A781-4892-BE54-5F10F27F5C90}" sibTransId="{CF06FF9B-6426-4A40-946A-AC365A97D218}"/>
    <dgm:cxn modelId="{4A84D1FA-33C6-40BB-891F-1889A8E228CD}" type="presOf" srcId="{08395DCB-60F4-4639-9178-0756F10497CF}" destId="{68956265-E57E-4407-B651-400EC1B26CFB}" srcOrd="0" destOrd="0" presId="urn:microsoft.com/office/officeart/2005/8/layout/list1"/>
    <dgm:cxn modelId="{23C8D845-931A-40CD-8536-FFCC23B63A9B}" type="presOf" srcId="{09AD4073-EF39-4D7D-AE21-537A92C3A3B8}" destId="{F6982C5F-9C69-412D-9FEE-6CF0581DBEED}" srcOrd="1" destOrd="0" presId="urn:microsoft.com/office/officeart/2005/8/layout/list1"/>
    <dgm:cxn modelId="{A681F27A-E067-43F3-B483-930380DB6E2B}" srcId="{0EF2EA99-9537-4B48-BAD7-6B575AD5B8D5}" destId="{09AD4073-EF39-4D7D-AE21-537A92C3A3B8}" srcOrd="3" destOrd="0" parTransId="{56162226-2268-4B37-93ED-AA15D5972116}" sibTransId="{3AEADB31-569C-4832-B60B-13C60B84CAB1}"/>
    <dgm:cxn modelId="{E144ED64-1E9C-4565-9389-7611AD94A151}" type="presOf" srcId="{C19D665D-F28A-4431-85F4-A70232868494}" destId="{52170328-AE9F-46C2-9C9C-FEDFF3A90050}" srcOrd="1" destOrd="0" presId="urn:microsoft.com/office/officeart/2005/8/layout/list1"/>
    <dgm:cxn modelId="{C88A19E4-979F-424A-91F8-981BC351399A}" type="presOf" srcId="{CEE523C9-81DC-4890-9224-4C9837B24D8D}" destId="{5AE79DC2-4BE7-4E0B-9141-42FC16D66C5F}" srcOrd="1" destOrd="0" presId="urn:microsoft.com/office/officeart/2005/8/layout/list1"/>
    <dgm:cxn modelId="{ABF9A634-F665-46E5-8422-DBA97AEE8EBC}" srcId="{CEE523C9-81DC-4890-9224-4C9837B24D8D}" destId="{9889090D-947A-4EF1-AD85-D540539187C7}" srcOrd="0" destOrd="0" parTransId="{3F1A91B1-282B-47A4-A1CC-474853AE2B06}" sibTransId="{90D24AC1-B587-4090-90B1-BB1CA82DD8B5}"/>
    <dgm:cxn modelId="{87F3C5ED-8A75-442B-991B-70922E468718}" type="presOf" srcId="{4570BEBA-122F-4B50-AB7D-046D6A5AB6C8}" destId="{53ABC21E-2639-43F8-86B3-1DEEC33DDCB1}" srcOrd="0" destOrd="0" presId="urn:microsoft.com/office/officeart/2005/8/layout/list1"/>
    <dgm:cxn modelId="{ED9244F0-7A8C-4E1A-A747-04E1A4CE0668}" srcId="{09AD4073-EF39-4D7D-AE21-537A92C3A3B8}" destId="{434D6921-8E53-485A-B5D9-D98D2FA1D3A0}" srcOrd="0" destOrd="0" parTransId="{9829F711-FC1A-4B6E-959E-D8C604D31B83}" sibTransId="{7CA569E9-FA1B-4A6B-B4B2-40211D6F30EB}"/>
    <dgm:cxn modelId="{E480655D-B4CE-4520-B62F-8823AECC05DA}" type="presOf" srcId="{C19D665D-F28A-4431-85F4-A70232868494}" destId="{91B91DF9-B2FD-4739-97C4-3CE9B5EE1613}" srcOrd="0" destOrd="0" presId="urn:microsoft.com/office/officeart/2005/8/layout/list1"/>
    <dgm:cxn modelId="{C5F8F54C-CD1E-4301-9F67-5F3DC11295FF}" type="presParOf" srcId="{7088C21C-4606-4C0F-A324-0EC52C76D2BF}" destId="{253F5B2C-B02E-48A2-8ADA-B4749A251F46}" srcOrd="0" destOrd="0" presId="urn:microsoft.com/office/officeart/2005/8/layout/list1"/>
    <dgm:cxn modelId="{6BBC3A15-0E80-418F-ADFC-C20587C161D9}" type="presParOf" srcId="{253F5B2C-B02E-48A2-8ADA-B4749A251F46}" destId="{68956265-E57E-4407-B651-400EC1B26CFB}" srcOrd="0" destOrd="0" presId="urn:microsoft.com/office/officeart/2005/8/layout/list1"/>
    <dgm:cxn modelId="{CB916200-9605-4A9C-A713-7325F6A0AF9A}" type="presParOf" srcId="{253F5B2C-B02E-48A2-8ADA-B4749A251F46}" destId="{30A62919-6BA6-4288-9096-74CF9653F29D}" srcOrd="1" destOrd="0" presId="urn:microsoft.com/office/officeart/2005/8/layout/list1"/>
    <dgm:cxn modelId="{A8712931-A31D-42AB-AD52-03C2ED153698}" type="presParOf" srcId="{7088C21C-4606-4C0F-A324-0EC52C76D2BF}" destId="{0777A6B7-930A-4CC7-B1B7-B9495ED2EBCD}" srcOrd="1" destOrd="0" presId="urn:microsoft.com/office/officeart/2005/8/layout/list1"/>
    <dgm:cxn modelId="{94A8B3A3-7B7A-4D4E-9504-1300D7C58D18}" type="presParOf" srcId="{7088C21C-4606-4C0F-A324-0EC52C76D2BF}" destId="{44DE34C0-6751-4317-A0A1-AD4FA1C311DC}" srcOrd="2" destOrd="0" presId="urn:microsoft.com/office/officeart/2005/8/layout/list1"/>
    <dgm:cxn modelId="{F93EC850-F865-4F9B-8BEF-6C8230D07F3D}" type="presParOf" srcId="{7088C21C-4606-4C0F-A324-0EC52C76D2BF}" destId="{5D9EA6A7-FF4B-4281-967F-F42F7E3C217B}" srcOrd="3" destOrd="0" presId="urn:microsoft.com/office/officeart/2005/8/layout/list1"/>
    <dgm:cxn modelId="{28D9524D-66DF-4B4F-96E7-6C6537C0472A}" type="presParOf" srcId="{7088C21C-4606-4C0F-A324-0EC52C76D2BF}" destId="{F0D753BC-1A61-43F8-99BB-2EB208E31753}" srcOrd="4" destOrd="0" presId="urn:microsoft.com/office/officeart/2005/8/layout/list1"/>
    <dgm:cxn modelId="{C17BDB4D-1CE1-4091-BB7B-44B97C9DBE47}" type="presParOf" srcId="{F0D753BC-1A61-43F8-99BB-2EB208E31753}" destId="{91B91DF9-B2FD-4739-97C4-3CE9B5EE1613}" srcOrd="0" destOrd="0" presId="urn:microsoft.com/office/officeart/2005/8/layout/list1"/>
    <dgm:cxn modelId="{345603D1-E246-4E21-82B5-0D2FD3B3265B}" type="presParOf" srcId="{F0D753BC-1A61-43F8-99BB-2EB208E31753}" destId="{52170328-AE9F-46C2-9C9C-FEDFF3A90050}" srcOrd="1" destOrd="0" presId="urn:microsoft.com/office/officeart/2005/8/layout/list1"/>
    <dgm:cxn modelId="{E4F81446-B36E-49A9-B80F-18171F24CFB5}" type="presParOf" srcId="{7088C21C-4606-4C0F-A324-0EC52C76D2BF}" destId="{3021A9BF-AAD0-4195-8E1A-C7F8684F16FE}" srcOrd="5" destOrd="0" presId="urn:microsoft.com/office/officeart/2005/8/layout/list1"/>
    <dgm:cxn modelId="{B82DE308-F762-4337-84E1-B25C444F24AD}" type="presParOf" srcId="{7088C21C-4606-4C0F-A324-0EC52C76D2BF}" destId="{53ABC21E-2639-43F8-86B3-1DEEC33DDCB1}" srcOrd="6" destOrd="0" presId="urn:microsoft.com/office/officeart/2005/8/layout/list1"/>
    <dgm:cxn modelId="{9508F5DD-05C6-4B6D-957F-80FE29CEB173}" type="presParOf" srcId="{7088C21C-4606-4C0F-A324-0EC52C76D2BF}" destId="{218EE627-4CE1-4A72-9C6D-A39283ABE649}" srcOrd="7" destOrd="0" presId="urn:microsoft.com/office/officeart/2005/8/layout/list1"/>
    <dgm:cxn modelId="{B0ABCC62-1C28-40A0-AD8A-1700B979517B}" type="presParOf" srcId="{7088C21C-4606-4C0F-A324-0EC52C76D2BF}" destId="{C6863101-23CA-40C8-AF1E-CF7291798F21}" srcOrd="8" destOrd="0" presId="urn:microsoft.com/office/officeart/2005/8/layout/list1"/>
    <dgm:cxn modelId="{F3CDAD41-33E3-431D-848E-1C1E4458330C}" type="presParOf" srcId="{C6863101-23CA-40C8-AF1E-CF7291798F21}" destId="{BDE6E32F-31A0-4726-B0E8-61EC74AFF94C}" srcOrd="0" destOrd="0" presId="urn:microsoft.com/office/officeart/2005/8/layout/list1"/>
    <dgm:cxn modelId="{7F304F86-079F-4036-AD48-900FE21A2CFC}" type="presParOf" srcId="{C6863101-23CA-40C8-AF1E-CF7291798F21}" destId="{5AE79DC2-4BE7-4E0B-9141-42FC16D66C5F}" srcOrd="1" destOrd="0" presId="urn:microsoft.com/office/officeart/2005/8/layout/list1"/>
    <dgm:cxn modelId="{EBDDFC4E-8E4D-4A0C-A08E-858ADED91C78}" type="presParOf" srcId="{7088C21C-4606-4C0F-A324-0EC52C76D2BF}" destId="{CEC6431F-16DB-4092-99B2-3273E3845D77}" srcOrd="9" destOrd="0" presId="urn:microsoft.com/office/officeart/2005/8/layout/list1"/>
    <dgm:cxn modelId="{10D69B95-5308-43EF-B821-4D8F157DC024}" type="presParOf" srcId="{7088C21C-4606-4C0F-A324-0EC52C76D2BF}" destId="{5A3F2528-C86C-4415-937D-8E78DFC938DA}" srcOrd="10" destOrd="0" presId="urn:microsoft.com/office/officeart/2005/8/layout/list1"/>
    <dgm:cxn modelId="{9E6224EB-7E17-48EE-A581-C9BED84187DD}" type="presParOf" srcId="{7088C21C-4606-4C0F-A324-0EC52C76D2BF}" destId="{D4D389CD-B89F-4F77-820B-C161343E6E2E}" srcOrd="11" destOrd="0" presId="urn:microsoft.com/office/officeart/2005/8/layout/list1"/>
    <dgm:cxn modelId="{01369B7F-6120-409E-86E9-83ACB114835A}" type="presParOf" srcId="{7088C21C-4606-4C0F-A324-0EC52C76D2BF}" destId="{81DD2229-C22E-427A-8BC6-5D25A61D58C6}" srcOrd="12" destOrd="0" presId="urn:microsoft.com/office/officeart/2005/8/layout/list1"/>
    <dgm:cxn modelId="{1CE110B1-3578-422A-9E6B-1A87D3A77C60}" type="presParOf" srcId="{81DD2229-C22E-427A-8BC6-5D25A61D58C6}" destId="{9194726D-DC9E-45C4-ABC8-373784CB794F}" srcOrd="0" destOrd="0" presId="urn:microsoft.com/office/officeart/2005/8/layout/list1"/>
    <dgm:cxn modelId="{56EAF55A-A791-40B5-BA3B-240BA91A41FC}" type="presParOf" srcId="{81DD2229-C22E-427A-8BC6-5D25A61D58C6}" destId="{F6982C5F-9C69-412D-9FEE-6CF0581DBEED}" srcOrd="1" destOrd="0" presId="urn:microsoft.com/office/officeart/2005/8/layout/list1"/>
    <dgm:cxn modelId="{93943081-3272-4F52-A325-351456A2DB93}" type="presParOf" srcId="{7088C21C-4606-4C0F-A324-0EC52C76D2BF}" destId="{7DA979CD-055C-49A5-A6DA-CC69E0DECFF9}" srcOrd="13" destOrd="0" presId="urn:microsoft.com/office/officeart/2005/8/layout/list1"/>
    <dgm:cxn modelId="{722934B6-8290-4648-9C89-AE1777751058}" type="presParOf" srcId="{7088C21C-4606-4C0F-A324-0EC52C76D2BF}" destId="{5D0041D1-1326-4492-96AB-55C66465C596}"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AB0ECE-BD7B-48A5-9F23-AE038F5CCC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2BAF8CCF-2EC2-4FFB-B83C-1790CC861050}">
      <dgm:prSet phldrT="[文字]"/>
      <dgm:spPr/>
      <dgm:t>
        <a:bodyPr/>
        <a:lstStyle/>
        <a:p>
          <a:r>
            <a:rPr lang="zh-TW" altLang="en-US" dirty="0" smtClean="0"/>
            <a:t>運用統一排課時間減少修課障礙</a:t>
          </a:r>
          <a:endParaRPr lang="zh-TW" altLang="en-US" dirty="0"/>
        </a:p>
      </dgm:t>
    </dgm:pt>
    <dgm:pt modelId="{3DA3B0FE-57EC-49F6-9E08-349744D1ECE2}" type="parTrans" cxnId="{B85A1732-9A45-4866-B7CF-33281393ACD3}">
      <dgm:prSet/>
      <dgm:spPr/>
      <dgm:t>
        <a:bodyPr/>
        <a:lstStyle/>
        <a:p>
          <a:endParaRPr lang="zh-TW" altLang="en-US"/>
        </a:p>
      </dgm:t>
    </dgm:pt>
    <dgm:pt modelId="{2A82A8FE-0D68-446F-BF2C-286F5BEF216C}" type="sibTrans" cxnId="{B85A1732-9A45-4866-B7CF-33281393ACD3}">
      <dgm:prSet/>
      <dgm:spPr/>
      <dgm:t>
        <a:bodyPr/>
        <a:lstStyle/>
        <a:p>
          <a:endParaRPr lang="zh-TW" altLang="en-US"/>
        </a:p>
      </dgm:t>
    </dgm:pt>
    <dgm:pt modelId="{732015A9-01B6-437F-9D5A-8546640C2413}">
      <dgm:prSet/>
      <dgm:spPr/>
      <dgm:t>
        <a:bodyPr/>
        <a:lstStyle/>
        <a:p>
          <a:r>
            <a:rPr lang="zh-TW" altLang="en-US" smtClean="0"/>
            <a:t>免收學分費</a:t>
          </a:r>
          <a:endParaRPr lang="en-US" altLang="zh-TW" dirty="0" smtClean="0"/>
        </a:p>
      </dgm:t>
    </dgm:pt>
    <dgm:pt modelId="{BBED7DA8-6D6C-42F0-84E2-B2B9A4B9A373}" type="parTrans" cxnId="{CF412680-668C-4916-A5E1-DB2F23622F03}">
      <dgm:prSet/>
      <dgm:spPr/>
      <dgm:t>
        <a:bodyPr/>
        <a:lstStyle/>
        <a:p>
          <a:endParaRPr lang="zh-TW" altLang="en-US"/>
        </a:p>
      </dgm:t>
    </dgm:pt>
    <dgm:pt modelId="{4B5874ED-C157-4D9C-ACF1-DF25177AA24A}" type="sibTrans" cxnId="{CF412680-668C-4916-A5E1-DB2F23622F03}">
      <dgm:prSet/>
      <dgm:spPr/>
      <dgm:t>
        <a:bodyPr/>
        <a:lstStyle/>
        <a:p>
          <a:endParaRPr lang="zh-TW" altLang="en-US"/>
        </a:p>
      </dgm:t>
    </dgm:pt>
    <dgm:pt modelId="{EE7D6148-ADA7-4E82-B185-53F74A881A85}">
      <dgm:prSet/>
      <dgm:spPr/>
      <dgm:t>
        <a:bodyPr/>
        <a:lstStyle/>
        <a:p>
          <a:r>
            <a:rPr lang="zh-TW" altLang="en-US" smtClean="0"/>
            <a:t>採認大學部及研究所自由及專業畢業學分</a:t>
          </a:r>
          <a:endParaRPr lang="en-US" altLang="zh-TW" dirty="0" smtClean="0"/>
        </a:p>
      </dgm:t>
    </dgm:pt>
    <dgm:pt modelId="{CEE866F0-A0F7-484D-9468-6FEBDC48052B}" type="parTrans" cxnId="{680DCFC0-703F-48DC-A8F0-5A7FE78DFCDF}">
      <dgm:prSet/>
      <dgm:spPr/>
      <dgm:t>
        <a:bodyPr/>
        <a:lstStyle/>
        <a:p>
          <a:endParaRPr lang="zh-TW" altLang="en-US"/>
        </a:p>
      </dgm:t>
    </dgm:pt>
    <dgm:pt modelId="{44F7E0A2-497A-4AD4-BE39-673945FA3806}" type="sibTrans" cxnId="{680DCFC0-703F-48DC-A8F0-5A7FE78DFCDF}">
      <dgm:prSet/>
      <dgm:spPr/>
      <dgm:t>
        <a:bodyPr/>
        <a:lstStyle/>
        <a:p>
          <a:endParaRPr lang="zh-TW" altLang="en-US"/>
        </a:p>
      </dgm:t>
    </dgm:pt>
    <dgm:pt modelId="{9519E5DF-88CA-4D72-BED0-BB19A349A1A5}">
      <dgm:prSet/>
      <dgm:spPr/>
      <dgm:t>
        <a:bodyPr/>
        <a:lstStyle/>
        <a:p>
          <a:r>
            <a:rPr lang="zh-TW" altLang="en-US" smtClean="0"/>
            <a:t>優先安排合作廠商及機構進行實習及就業</a:t>
          </a:r>
          <a:endParaRPr lang="en-US" altLang="zh-TW" dirty="0" smtClean="0"/>
        </a:p>
      </dgm:t>
    </dgm:pt>
    <dgm:pt modelId="{35CE6B97-2003-47BA-9242-347EAB60CF8C}" type="parTrans" cxnId="{0E5A9B30-85F0-4789-B9D2-445EDCDCBB64}">
      <dgm:prSet/>
      <dgm:spPr/>
      <dgm:t>
        <a:bodyPr/>
        <a:lstStyle/>
        <a:p>
          <a:endParaRPr lang="zh-TW" altLang="en-US"/>
        </a:p>
      </dgm:t>
    </dgm:pt>
    <dgm:pt modelId="{9AABFEF9-6A94-4DB4-A84C-B377F481D709}" type="sibTrans" cxnId="{0E5A9B30-85F0-4789-B9D2-445EDCDCBB64}">
      <dgm:prSet/>
      <dgm:spPr/>
      <dgm:t>
        <a:bodyPr/>
        <a:lstStyle/>
        <a:p>
          <a:endParaRPr lang="zh-TW" altLang="en-US"/>
        </a:p>
      </dgm:t>
    </dgm:pt>
    <dgm:pt modelId="{0FD75C90-F629-4F6E-9D3B-7C152BB54F36}">
      <dgm:prSet/>
      <dgm:spPr/>
      <dgm:t>
        <a:bodyPr/>
        <a:lstStyle/>
        <a:p>
          <a:r>
            <a:rPr lang="zh-TW" altLang="en-US" smtClean="0"/>
            <a:t>強化就業能力培訓與輔導</a:t>
          </a:r>
          <a:endParaRPr lang="zh-TW" altLang="en-US" dirty="0"/>
        </a:p>
      </dgm:t>
    </dgm:pt>
    <dgm:pt modelId="{89BFAAA7-16E6-4408-BCEB-56551FF22AA9}" type="parTrans" cxnId="{8B77274C-3D06-4447-89BD-446BE28BE37A}">
      <dgm:prSet/>
      <dgm:spPr/>
      <dgm:t>
        <a:bodyPr/>
        <a:lstStyle/>
        <a:p>
          <a:endParaRPr lang="zh-TW" altLang="en-US"/>
        </a:p>
      </dgm:t>
    </dgm:pt>
    <dgm:pt modelId="{59724882-A5EB-49C8-B5EC-946A947DBBD5}" type="sibTrans" cxnId="{8B77274C-3D06-4447-89BD-446BE28BE37A}">
      <dgm:prSet/>
      <dgm:spPr/>
      <dgm:t>
        <a:bodyPr/>
        <a:lstStyle/>
        <a:p>
          <a:endParaRPr lang="zh-TW" altLang="en-US"/>
        </a:p>
      </dgm:t>
    </dgm:pt>
    <dgm:pt modelId="{551E06C9-F10A-43EC-9A96-7D5B5C17B7E4}">
      <dgm:prSet/>
      <dgm:spPr/>
      <dgm:t>
        <a:bodyPr/>
        <a:lstStyle/>
        <a:p>
          <a:r>
            <a:rPr lang="zh-TW" altLang="en-US" smtClean="0"/>
            <a:t>鼓勵本校學生，參加教育數據分析的相關競賽，提供交通費及報名費的補助。</a:t>
          </a:r>
          <a:endParaRPr lang="en-US" altLang="zh-TW" smtClean="0"/>
        </a:p>
      </dgm:t>
    </dgm:pt>
    <dgm:pt modelId="{F2BDDCDD-732B-47D3-ABDD-F74B5E9AD00F}" type="parTrans" cxnId="{1B826C13-A69E-4331-BD02-A8B1C743DC8A}">
      <dgm:prSet/>
      <dgm:spPr/>
      <dgm:t>
        <a:bodyPr/>
        <a:lstStyle/>
        <a:p>
          <a:endParaRPr lang="zh-TW" altLang="en-US"/>
        </a:p>
      </dgm:t>
    </dgm:pt>
    <dgm:pt modelId="{0784EA79-B939-434C-A5AE-B6AF2D59C704}" type="sibTrans" cxnId="{1B826C13-A69E-4331-BD02-A8B1C743DC8A}">
      <dgm:prSet/>
      <dgm:spPr/>
      <dgm:t>
        <a:bodyPr/>
        <a:lstStyle/>
        <a:p>
          <a:endParaRPr lang="zh-TW" altLang="en-US"/>
        </a:p>
      </dgm:t>
    </dgm:pt>
    <dgm:pt modelId="{A9372AE9-BC5F-47B8-B8BF-0F3341B08323}">
      <dgm:prSet/>
      <dgm:spPr/>
      <dgm:t>
        <a:bodyPr/>
        <a:lstStyle/>
        <a:p>
          <a:r>
            <a:rPr lang="zh-TW" altLang="en-US" smtClean="0"/>
            <a:t>已有「國立臺中教育大學學生專業證照獎勵申請規定」</a:t>
          </a:r>
          <a:endParaRPr lang="zh-TW" altLang="en-US" dirty="0"/>
        </a:p>
      </dgm:t>
    </dgm:pt>
    <dgm:pt modelId="{9483C3F7-C06B-4225-AA00-B0C19DF787ED}" type="parTrans" cxnId="{4E810F0F-21FB-430A-B798-B5BA53DB44C5}">
      <dgm:prSet/>
      <dgm:spPr/>
      <dgm:t>
        <a:bodyPr/>
        <a:lstStyle/>
        <a:p>
          <a:endParaRPr lang="zh-TW" altLang="en-US"/>
        </a:p>
      </dgm:t>
    </dgm:pt>
    <dgm:pt modelId="{B0EC1182-53FF-46E1-83B3-337887E69D91}" type="sibTrans" cxnId="{4E810F0F-21FB-430A-B798-B5BA53DB44C5}">
      <dgm:prSet/>
      <dgm:spPr/>
      <dgm:t>
        <a:bodyPr/>
        <a:lstStyle/>
        <a:p>
          <a:endParaRPr lang="zh-TW" altLang="en-US"/>
        </a:p>
      </dgm:t>
    </dgm:pt>
    <dgm:pt modelId="{EA715195-D0DB-4884-8E0D-0799739BC3E3}" type="pres">
      <dgm:prSet presAssocID="{CFAB0ECE-BD7B-48A5-9F23-AE038F5CCCFC}" presName="diagram" presStyleCnt="0">
        <dgm:presLayoutVars>
          <dgm:dir/>
          <dgm:resizeHandles val="exact"/>
        </dgm:presLayoutVars>
      </dgm:prSet>
      <dgm:spPr/>
      <dgm:t>
        <a:bodyPr/>
        <a:lstStyle/>
        <a:p>
          <a:endParaRPr lang="zh-TW" altLang="en-US"/>
        </a:p>
      </dgm:t>
    </dgm:pt>
    <dgm:pt modelId="{5C1B5BAC-F207-42CA-92AC-C6C64EEC7F9A}" type="pres">
      <dgm:prSet presAssocID="{2BAF8CCF-2EC2-4FFB-B83C-1790CC861050}" presName="node" presStyleLbl="node1" presStyleIdx="0" presStyleCnt="7">
        <dgm:presLayoutVars>
          <dgm:bulletEnabled val="1"/>
        </dgm:presLayoutVars>
      </dgm:prSet>
      <dgm:spPr/>
      <dgm:t>
        <a:bodyPr/>
        <a:lstStyle/>
        <a:p>
          <a:endParaRPr lang="zh-TW" altLang="en-US"/>
        </a:p>
      </dgm:t>
    </dgm:pt>
    <dgm:pt modelId="{CC237E4A-DAD3-47E4-A228-1D129719D439}" type="pres">
      <dgm:prSet presAssocID="{2A82A8FE-0D68-446F-BF2C-286F5BEF216C}" presName="sibTrans" presStyleCnt="0"/>
      <dgm:spPr/>
    </dgm:pt>
    <dgm:pt modelId="{34870B9A-18B9-4D36-AF9E-05F0BD12F7ED}" type="pres">
      <dgm:prSet presAssocID="{732015A9-01B6-437F-9D5A-8546640C2413}" presName="node" presStyleLbl="node1" presStyleIdx="1" presStyleCnt="7">
        <dgm:presLayoutVars>
          <dgm:bulletEnabled val="1"/>
        </dgm:presLayoutVars>
      </dgm:prSet>
      <dgm:spPr/>
      <dgm:t>
        <a:bodyPr/>
        <a:lstStyle/>
        <a:p>
          <a:endParaRPr lang="zh-TW" altLang="en-US"/>
        </a:p>
      </dgm:t>
    </dgm:pt>
    <dgm:pt modelId="{4A43AD34-53CE-44EA-85B0-618B90774304}" type="pres">
      <dgm:prSet presAssocID="{4B5874ED-C157-4D9C-ACF1-DF25177AA24A}" presName="sibTrans" presStyleCnt="0"/>
      <dgm:spPr/>
    </dgm:pt>
    <dgm:pt modelId="{E1D81D9D-22AC-4A55-8C2C-E1188CB9B7FD}" type="pres">
      <dgm:prSet presAssocID="{EE7D6148-ADA7-4E82-B185-53F74A881A85}" presName="node" presStyleLbl="node1" presStyleIdx="2" presStyleCnt="7">
        <dgm:presLayoutVars>
          <dgm:bulletEnabled val="1"/>
        </dgm:presLayoutVars>
      </dgm:prSet>
      <dgm:spPr/>
      <dgm:t>
        <a:bodyPr/>
        <a:lstStyle/>
        <a:p>
          <a:endParaRPr lang="zh-TW" altLang="en-US"/>
        </a:p>
      </dgm:t>
    </dgm:pt>
    <dgm:pt modelId="{19B59677-EDAD-4103-B6CA-8E616AE9A8AA}" type="pres">
      <dgm:prSet presAssocID="{44F7E0A2-497A-4AD4-BE39-673945FA3806}" presName="sibTrans" presStyleCnt="0"/>
      <dgm:spPr/>
    </dgm:pt>
    <dgm:pt modelId="{7EDC060A-BC14-4B19-99C6-CE91FACFBBD9}" type="pres">
      <dgm:prSet presAssocID="{9519E5DF-88CA-4D72-BED0-BB19A349A1A5}" presName="node" presStyleLbl="node1" presStyleIdx="3" presStyleCnt="7">
        <dgm:presLayoutVars>
          <dgm:bulletEnabled val="1"/>
        </dgm:presLayoutVars>
      </dgm:prSet>
      <dgm:spPr/>
      <dgm:t>
        <a:bodyPr/>
        <a:lstStyle/>
        <a:p>
          <a:endParaRPr lang="zh-TW" altLang="en-US"/>
        </a:p>
      </dgm:t>
    </dgm:pt>
    <dgm:pt modelId="{34180226-8880-4E31-B57B-98D8ACD10E9C}" type="pres">
      <dgm:prSet presAssocID="{9AABFEF9-6A94-4DB4-A84C-B377F481D709}" presName="sibTrans" presStyleCnt="0"/>
      <dgm:spPr/>
    </dgm:pt>
    <dgm:pt modelId="{EDFA169D-E785-4B67-91C1-BF4EC13CC142}" type="pres">
      <dgm:prSet presAssocID="{0FD75C90-F629-4F6E-9D3B-7C152BB54F36}" presName="node" presStyleLbl="node1" presStyleIdx="4" presStyleCnt="7">
        <dgm:presLayoutVars>
          <dgm:bulletEnabled val="1"/>
        </dgm:presLayoutVars>
      </dgm:prSet>
      <dgm:spPr/>
      <dgm:t>
        <a:bodyPr/>
        <a:lstStyle/>
        <a:p>
          <a:endParaRPr lang="zh-TW" altLang="en-US"/>
        </a:p>
      </dgm:t>
    </dgm:pt>
    <dgm:pt modelId="{AF25151D-357F-49D1-AD8A-F825AFB74655}" type="pres">
      <dgm:prSet presAssocID="{59724882-A5EB-49C8-B5EC-946A947DBBD5}" presName="sibTrans" presStyleCnt="0"/>
      <dgm:spPr/>
    </dgm:pt>
    <dgm:pt modelId="{0326565C-0D17-42F1-B3D3-ACB21D5FC598}" type="pres">
      <dgm:prSet presAssocID="{551E06C9-F10A-43EC-9A96-7D5B5C17B7E4}" presName="node" presStyleLbl="node1" presStyleIdx="5" presStyleCnt="7">
        <dgm:presLayoutVars>
          <dgm:bulletEnabled val="1"/>
        </dgm:presLayoutVars>
      </dgm:prSet>
      <dgm:spPr/>
      <dgm:t>
        <a:bodyPr/>
        <a:lstStyle/>
        <a:p>
          <a:endParaRPr lang="zh-TW" altLang="en-US"/>
        </a:p>
      </dgm:t>
    </dgm:pt>
    <dgm:pt modelId="{4E93EE6C-0F21-4BC5-96E0-9F182E986C41}" type="pres">
      <dgm:prSet presAssocID="{0784EA79-B939-434C-A5AE-B6AF2D59C704}" presName="sibTrans" presStyleCnt="0"/>
      <dgm:spPr/>
    </dgm:pt>
    <dgm:pt modelId="{90445D42-2311-429B-9CFD-E8AAAF09F02A}" type="pres">
      <dgm:prSet presAssocID="{A9372AE9-BC5F-47B8-B8BF-0F3341B08323}" presName="node" presStyleLbl="node1" presStyleIdx="6" presStyleCnt="7">
        <dgm:presLayoutVars>
          <dgm:bulletEnabled val="1"/>
        </dgm:presLayoutVars>
      </dgm:prSet>
      <dgm:spPr/>
      <dgm:t>
        <a:bodyPr/>
        <a:lstStyle/>
        <a:p>
          <a:endParaRPr lang="zh-TW" altLang="en-US"/>
        </a:p>
      </dgm:t>
    </dgm:pt>
  </dgm:ptLst>
  <dgm:cxnLst>
    <dgm:cxn modelId="{4E810F0F-21FB-430A-B798-B5BA53DB44C5}" srcId="{CFAB0ECE-BD7B-48A5-9F23-AE038F5CCCFC}" destId="{A9372AE9-BC5F-47B8-B8BF-0F3341B08323}" srcOrd="6" destOrd="0" parTransId="{9483C3F7-C06B-4225-AA00-B0C19DF787ED}" sibTransId="{B0EC1182-53FF-46E1-83B3-337887E69D91}"/>
    <dgm:cxn modelId="{CF412680-668C-4916-A5E1-DB2F23622F03}" srcId="{CFAB0ECE-BD7B-48A5-9F23-AE038F5CCCFC}" destId="{732015A9-01B6-437F-9D5A-8546640C2413}" srcOrd="1" destOrd="0" parTransId="{BBED7DA8-6D6C-42F0-84E2-B2B9A4B9A373}" sibTransId="{4B5874ED-C157-4D9C-ACF1-DF25177AA24A}"/>
    <dgm:cxn modelId="{ECE999A5-F7C3-4BE6-B6D3-783B65758D63}" type="presOf" srcId="{9519E5DF-88CA-4D72-BED0-BB19A349A1A5}" destId="{7EDC060A-BC14-4B19-99C6-CE91FACFBBD9}" srcOrd="0" destOrd="0" presId="urn:microsoft.com/office/officeart/2005/8/layout/default"/>
    <dgm:cxn modelId="{1B826C13-A69E-4331-BD02-A8B1C743DC8A}" srcId="{CFAB0ECE-BD7B-48A5-9F23-AE038F5CCCFC}" destId="{551E06C9-F10A-43EC-9A96-7D5B5C17B7E4}" srcOrd="5" destOrd="0" parTransId="{F2BDDCDD-732B-47D3-ABDD-F74B5E9AD00F}" sibTransId="{0784EA79-B939-434C-A5AE-B6AF2D59C704}"/>
    <dgm:cxn modelId="{C5E47D61-8F1A-4439-9C4F-6E0C7E0533A3}" type="presOf" srcId="{551E06C9-F10A-43EC-9A96-7D5B5C17B7E4}" destId="{0326565C-0D17-42F1-B3D3-ACB21D5FC598}" srcOrd="0" destOrd="0" presId="urn:microsoft.com/office/officeart/2005/8/layout/default"/>
    <dgm:cxn modelId="{93D37F53-E8D6-4337-AEF2-6690664857B8}" type="presOf" srcId="{2BAF8CCF-2EC2-4FFB-B83C-1790CC861050}" destId="{5C1B5BAC-F207-42CA-92AC-C6C64EEC7F9A}" srcOrd="0" destOrd="0" presId="urn:microsoft.com/office/officeart/2005/8/layout/default"/>
    <dgm:cxn modelId="{0E5A9B30-85F0-4789-B9D2-445EDCDCBB64}" srcId="{CFAB0ECE-BD7B-48A5-9F23-AE038F5CCCFC}" destId="{9519E5DF-88CA-4D72-BED0-BB19A349A1A5}" srcOrd="3" destOrd="0" parTransId="{35CE6B97-2003-47BA-9242-347EAB60CF8C}" sibTransId="{9AABFEF9-6A94-4DB4-A84C-B377F481D709}"/>
    <dgm:cxn modelId="{DC5158C7-59FD-4C0F-9BFD-31CF16400D27}" type="presOf" srcId="{732015A9-01B6-437F-9D5A-8546640C2413}" destId="{34870B9A-18B9-4D36-AF9E-05F0BD12F7ED}" srcOrd="0" destOrd="0" presId="urn:microsoft.com/office/officeart/2005/8/layout/default"/>
    <dgm:cxn modelId="{70E2F8CF-1374-456C-9A90-9F164E967A48}" type="presOf" srcId="{A9372AE9-BC5F-47B8-B8BF-0F3341B08323}" destId="{90445D42-2311-429B-9CFD-E8AAAF09F02A}" srcOrd="0" destOrd="0" presId="urn:microsoft.com/office/officeart/2005/8/layout/default"/>
    <dgm:cxn modelId="{4936E14C-1F2D-49CE-A793-629F22812F92}" type="presOf" srcId="{EE7D6148-ADA7-4E82-B185-53F74A881A85}" destId="{E1D81D9D-22AC-4A55-8C2C-E1188CB9B7FD}" srcOrd="0" destOrd="0" presId="urn:microsoft.com/office/officeart/2005/8/layout/default"/>
    <dgm:cxn modelId="{B85A1732-9A45-4866-B7CF-33281393ACD3}" srcId="{CFAB0ECE-BD7B-48A5-9F23-AE038F5CCCFC}" destId="{2BAF8CCF-2EC2-4FFB-B83C-1790CC861050}" srcOrd="0" destOrd="0" parTransId="{3DA3B0FE-57EC-49F6-9E08-349744D1ECE2}" sibTransId="{2A82A8FE-0D68-446F-BF2C-286F5BEF216C}"/>
    <dgm:cxn modelId="{D2867081-D7AA-4781-89BE-377872F1A321}" type="presOf" srcId="{CFAB0ECE-BD7B-48A5-9F23-AE038F5CCCFC}" destId="{EA715195-D0DB-4884-8E0D-0799739BC3E3}" srcOrd="0" destOrd="0" presId="urn:microsoft.com/office/officeart/2005/8/layout/default"/>
    <dgm:cxn modelId="{8B77274C-3D06-4447-89BD-446BE28BE37A}" srcId="{CFAB0ECE-BD7B-48A5-9F23-AE038F5CCCFC}" destId="{0FD75C90-F629-4F6E-9D3B-7C152BB54F36}" srcOrd="4" destOrd="0" parTransId="{89BFAAA7-16E6-4408-BCEB-56551FF22AA9}" sibTransId="{59724882-A5EB-49C8-B5EC-946A947DBBD5}"/>
    <dgm:cxn modelId="{680DCFC0-703F-48DC-A8F0-5A7FE78DFCDF}" srcId="{CFAB0ECE-BD7B-48A5-9F23-AE038F5CCCFC}" destId="{EE7D6148-ADA7-4E82-B185-53F74A881A85}" srcOrd="2" destOrd="0" parTransId="{CEE866F0-A0F7-484D-9468-6FEBDC48052B}" sibTransId="{44F7E0A2-497A-4AD4-BE39-673945FA3806}"/>
    <dgm:cxn modelId="{C6D55A06-8C11-4BC0-A29A-A4EBA090EC5E}" type="presOf" srcId="{0FD75C90-F629-4F6E-9D3B-7C152BB54F36}" destId="{EDFA169D-E785-4B67-91C1-BF4EC13CC142}" srcOrd="0" destOrd="0" presId="urn:microsoft.com/office/officeart/2005/8/layout/default"/>
    <dgm:cxn modelId="{CDB3F14B-70EC-4758-B609-E8293F5936EC}" type="presParOf" srcId="{EA715195-D0DB-4884-8E0D-0799739BC3E3}" destId="{5C1B5BAC-F207-42CA-92AC-C6C64EEC7F9A}" srcOrd="0" destOrd="0" presId="urn:microsoft.com/office/officeart/2005/8/layout/default"/>
    <dgm:cxn modelId="{B3DECF85-56DA-4655-A587-E27CC92AECD9}" type="presParOf" srcId="{EA715195-D0DB-4884-8E0D-0799739BC3E3}" destId="{CC237E4A-DAD3-47E4-A228-1D129719D439}" srcOrd="1" destOrd="0" presId="urn:microsoft.com/office/officeart/2005/8/layout/default"/>
    <dgm:cxn modelId="{1BB00DDA-17C5-4FF7-B3C1-8C611204B625}" type="presParOf" srcId="{EA715195-D0DB-4884-8E0D-0799739BC3E3}" destId="{34870B9A-18B9-4D36-AF9E-05F0BD12F7ED}" srcOrd="2" destOrd="0" presId="urn:microsoft.com/office/officeart/2005/8/layout/default"/>
    <dgm:cxn modelId="{A7FEB0F0-0E2E-4391-86AE-ECCBADEB9AEF}" type="presParOf" srcId="{EA715195-D0DB-4884-8E0D-0799739BC3E3}" destId="{4A43AD34-53CE-44EA-85B0-618B90774304}" srcOrd="3" destOrd="0" presId="urn:microsoft.com/office/officeart/2005/8/layout/default"/>
    <dgm:cxn modelId="{D21EC21E-7BA8-4AE9-9FA1-99230033124A}" type="presParOf" srcId="{EA715195-D0DB-4884-8E0D-0799739BC3E3}" destId="{E1D81D9D-22AC-4A55-8C2C-E1188CB9B7FD}" srcOrd="4" destOrd="0" presId="urn:microsoft.com/office/officeart/2005/8/layout/default"/>
    <dgm:cxn modelId="{BB77B11E-2BBA-4BC1-97C1-C793B64C827D}" type="presParOf" srcId="{EA715195-D0DB-4884-8E0D-0799739BC3E3}" destId="{19B59677-EDAD-4103-B6CA-8E616AE9A8AA}" srcOrd="5" destOrd="0" presId="urn:microsoft.com/office/officeart/2005/8/layout/default"/>
    <dgm:cxn modelId="{0872A721-C0EF-4675-89B7-8D5622F1AC51}" type="presParOf" srcId="{EA715195-D0DB-4884-8E0D-0799739BC3E3}" destId="{7EDC060A-BC14-4B19-99C6-CE91FACFBBD9}" srcOrd="6" destOrd="0" presId="urn:microsoft.com/office/officeart/2005/8/layout/default"/>
    <dgm:cxn modelId="{1FF0B781-6D15-45F3-941A-4353E58ED76D}" type="presParOf" srcId="{EA715195-D0DB-4884-8E0D-0799739BC3E3}" destId="{34180226-8880-4E31-B57B-98D8ACD10E9C}" srcOrd="7" destOrd="0" presId="urn:microsoft.com/office/officeart/2005/8/layout/default"/>
    <dgm:cxn modelId="{0D296686-BA1B-43E3-9DAA-4292E6FAED88}" type="presParOf" srcId="{EA715195-D0DB-4884-8E0D-0799739BC3E3}" destId="{EDFA169D-E785-4B67-91C1-BF4EC13CC142}" srcOrd="8" destOrd="0" presId="urn:microsoft.com/office/officeart/2005/8/layout/default"/>
    <dgm:cxn modelId="{E0ED657C-69B1-44E8-9FE7-EB01DBF08310}" type="presParOf" srcId="{EA715195-D0DB-4884-8E0D-0799739BC3E3}" destId="{AF25151D-357F-49D1-AD8A-F825AFB74655}" srcOrd="9" destOrd="0" presId="urn:microsoft.com/office/officeart/2005/8/layout/default"/>
    <dgm:cxn modelId="{3890948E-432A-4E72-8408-B304804E3D32}" type="presParOf" srcId="{EA715195-D0DB-4884-8E0D-0799739BC3E3}" destId="{0326565C-0D17-42F1-B3D3-ACB21D5FC598}" srcOrd="10" destOrd="0" presId="urn:microsoft.com/office/officeart/2005/8/layout/default"/>
    <dgm:cxn modelId="{6768E265-0ED1-4A09-A986-DE97466A9537}" type="presParOf" srcId="{EA715195-D0DB-4884-8E0D-0799739BC3E3}" destId="{4E93EE6C-0F21-4BC5-96E0-9F182E986C41}" srcOrd="11" destOrd="0" presId="urn:microsoft.com/office/officeart/2005/8/layout/default"/>
    <dgm:cxn modelId="{A57A84BC-CFD5-426A-B307-EFA15589E74C}" type="presParOf" srcId="{EA715195-D0DB-4884-8E0D-0799739BC3E3}" destId="{90445D42-2311-429B-9CFD-E8AAAF09F02A}"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C56427-2948-4CFD-A7CC-0A3F857B73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F781DFAD-CD45-4383-B6B7-95DE973B545F}">
      <dgm:prSet phldrT="[文字]" custT="1"/>
      <dgm:spPr/>
      <dgm:t>
        <a:bodyPr/>
        <a:lstStyle/>
        <a:p>
          <a:pPr algn="l">
            <a:lnSpc>
              <a:spcPts val="1680"/>
            </a:lnSpc>
            <a:spcAft>
              <a:spcPts val="0"/>
            </a:spcAft>
          </a:pPr>
          <a:r>
            <a:rPr lang="zh-TW" altLang="en-US" sz="1600" dirty="0" smtClean="0">
              <a:latin typeface="微軟正黑體" panose="020B0604030504040204" pitchFamily="34" charset="-120"/>
              <a:ea typeface="微軟正黑體" panose="020B0604030504040204" pitchFamily="34" charset="-120"/>
            </a:rPr>
            <a:t>本計畫授課教師來自不同學院跨領域教師。將協助組成專業社群，透過定期聚會、共同備課，完成密切結合目標導向課程內容。</a:t>
          </a:r>
          <a:endParaRPr lang="zh-TW" altLang="en-US" sz="1600" dirty="0">
            <a:latin typeface="微軟正黑體" panose="020B0604030504040204" pitchFamily="34" charset="-120"/>
            <a:ea typeface="微軟正黑體" panose="020B0604030504040204" pitchFamily="34" charset="-120"/>
          </a:endParaRPr>
        </a:p>
      </dgm:t>
    </dgm:pt>
    <dgm:pt modelId="{35787BA6-04E0-40C5-96DF-C39B22FB399B}" type="parTrans" cxnId="{791621F9-E1DD-4ABB-A0D3-4B9D2FB8F2B6}">
      <dgm:prSet/>
      <dgm:spPr/>
      <dgm:t>
        <a:bodyPr/>
        <a:lstStyle/>
        <a:p>
          <a:endParaRPr lang="zh-TW" altLang="en-US"/>
        </a:p>
      </dgm:t>
    </dgm:pt>
    <dgm:pt modelId="{8AFDF0F9-1A6F-4B2B-B96B-85601F2B6DB4}" type="sibTrans" cxnId="{791621F9-E1DD-4ABB-A0D3-4B9D2FB8F2B6}">
      <dgm:prSet/>
      <dgm:spPr/>
      <dgm:t>
        <a:bodyPr/>
        <a:lstStyle/>
        <a:p>
          <a:endParaRPr lang="zh-TW" altLang="en-US"/>
        </a:p>
      </dgm:t>
    </dgm:pt>
    <dgm:pt modelId="{3071E6E5-1137-4151-8571-6DE2A8233734}">
      <dgm:prSet phldrT="[文字]" custT="1"/>
      <dgm:spPr/>
      <dgm:t>
        <a:bodyPr/>
        <a:lstStyle/>
        <a:p>
          <a:pPr>
            <a:lnSpc>
              <a:spcPts val="3360"/>
            </a:lnSpc>
            <a:spcAft>
              <a:spcPts val="0"/>
            </a:spcAft>
          </a:pPr>
          <a:r>
            <a:rPr lang="zh-TW" altLang="en-US" sz="2400" b="1" dirty="0" smtClean="0">
              <a:latin typeface="微軟正黑體" panose="020B0604030504040204" pitchFamily="34" charset="-120"/>
              <a:ea typeface="微軟正黑體" panose="020B0604030504040204" pitchFamily="34" charset="-120"/>
            </a:rPr>
            <a:t>實習實作</a:t>
          </a:r>
          <a:endParaRPr lang="zh-TW" altLang="en-US" sz="2400" b="1" dirty="0">
            <a:latin typeface="微軟正黑體" panose="020B0604030504040204" pitchFamily="34" charset="-120"/>
            <a:ea typeface="微軟正黑體" panose="020B0604030504040204" pitchFamily="34" charset="-120"/>
          </a:endParaRPr>
        </a:p>
      </dgm:t>
    </dgm:pt>
    <dgm:pt modelId="{87857D41-CA31-4771-9919-FAF4F53434CB}" type="parTrans" cxnId="{0F6A41B1-F98C-4B37-9B15-30B979586D90}">
      <dgm:prSet/>
      <dgm:spPr/>
      <dgm:t>
        <a:bodyPr/>
        <a:lstStyle/>
        <a:p>
          <a:endParaRPr lang="zh-TW" altLang="en-US"/>
        </a:p>
      </dgm:t>
    </dgm:pt>
    <dgm:pt modelId="{50430136-B3BA-42AE-A8A0-794427AF9407}" type="sibTrans" cxnId="{0F6A41B1-F98C-4B37-9B15-30B979586D90}">
      <dgm:prSet/>
      <dgm:spPr/>
      <dgm:t>
        <a:bodyPr/>
        <a:lstStyle/>
        <a:p>
          <a:endParaRPr lang="zh-TW" altLang="en-US"/>
        </a:p>
      </dgm:t>
    </dgm:pt>
    <dgm:pt modelId="{36A21293-022C-433D-A754-CA30DF7BF0A9}">
      <dgm:prSet phldrT="[文字]" custT="1"/>
      <dgm:spPr/>
      <dgm:t>
        <a:bodyPr/>
        <a:lstStyle/>
        <a:p>
          <a:pPr>
            <a:lnSpc>
              <a:spcPts val="1680"/>
            </a:lnSpc>
            <a:spcAft>
              <a:spcPts val="0"/>
            </a:spcAft>
          </a:pPr>
          <a:r>
            <a:rPr lang="zh-TW" altLang="en-US" sz="1600" dirty="0" smtClean="0">
              <a:latin typeface="微軟正黑體" panose="020B0604030504040204" pitchFamily="34" charset="-120"/>
              <a:ea typeface="微軟正黑體" panose="020B0604030504040204" pitchFamily="34" charset="-120"/>
            </a:rPr>
            <a:t>採取「業界出題、學界解題」方式合作，針對政府公開資料的產業合作，實務專案產出有效解決方案。並提供獎金。</a:t>
          </a:r>
          <a:r>
            <a:rPr lang="zh-TW" altLang="en-US" sz="1600" dirty="0" smtClean="0"/>
            <a:t>業界提供問題 給ˇ學生實作</a:t>
          </a:r>
          <a:endParaRPr lang="zh-TW" altLang="en-US" sz="1600" dirty="0">
            <a:latin typeface="微軟正黑體" panose="020B0604030504040204" pitchFamily="34" charset="-120"/>
            <a:ea typeface="微軟正黑體" panose="020B0604030504040204" pitchFamily="34" charset="-120"/>
          </a:endParaRPr>
        </a:p>
      </dgm:t>
    </dgm:pt>
    <dgm:pt modelId="{391E5E86-1FD6-4461-A94C-02A8F6B85904}" type="parTrans" cxnId="{49D7F987-F590-42D6-9C93-C71C860212DD}">
      <dgm:prSet/>
      <dgm:spPr/>
      <dgm:t>
        <a:bodyPr/>
        <a:lstStyle/>
        <a:p>
          <a:endParaRPr lang="zh-TW" altLang="en-US"/>
        </a:p>
      </dgm:t>
    </dgm:pt>
    <dgm:pt modelId="{F1A6D48B-FB4B-4354-B70E-B7A5082D6280}" type="sibTrans" cxnId="{49D7F987-F590-42D6-9C93-C71C860212DD}">
      <dgm:prSet/>
      <dgm:spPr/>
      <dgm:t>
        <a:bodyPr/>
        <a:lstStyle/>
        <a:p>
          <a:endParaRPr lang="zh-TW" altLang="en-US"/>
        </a:p>
      </dgm:t>
    </dgm:pt>
    <dgm:pt modelId="{D3289EDF-AAA0-4D5F-A703-55F1E710E25A}">
      <dgm:prSet phldrT="[文字]" custT="1"/>
      <dgm:spPr/>
      <dgm:t>
        <a:bodyPr/>
        <a:lstStyle/>
        <a:p>
          <a:pPr>
            <a:lnSpc>
              <a:spcPts val="3300"/>
            </a:lnSpc>
            <a:spcAft>
              <a:spcPts val="0"/>
            </a:spcAft>
          </a:pPr>
          <a:r>
            <a:rPr lang="zh-TW" altLang="en-US" sz="2400" b="1" dirty="0" smtClean="0">
              <a:latin typeface="微軟正黑體" panose="020B0604030504040204" pitchFamily="34" charset="-120"/>
              <a:ea typeface="微軟正黑體" panose="020B0604030504040204" pitchFamily="34" charset="-120"/>
            </a:rPr>
            <a:t>業師偕同教學</a:t>
          </a:r>
          <a:endParaRPr lang="zh-TW" altLang="en-US" sz="2400" b="1" dirty="0">
            <a:latin typeface="微軟正黑體" panose="020B0604030504040204" pitchFamily="34" charset="-120"/>
            <a:ea typeface="微軟正黑體" panose="020B0604030504040204" pitchFamily="34" charset="-120"/>
          </a:endParaRPr>
        </a:p>
      </dgm:t>
    </dgm:pt>
    <dgm:pt modelId="{1DA54142-01D8-424B-9533-3A5ADE2DED60}" type="parTrans" cxnId="{00117F50-50B5-4D0A-8EBE-9998D21DF9C5}">
      <dgm:prSet/>
      <dgm:spPr/>
      <dgm:t>
        <a:bodyPr/>
        <a:lstStyle/>
        <a:p>
          <a:endParaRPr lang="zh-TW" altLang="en-US"/>
        </a:p>
      </dgm:t>
    </dgm:pt>
    <dgm:pt modelId="{1D552D2E-26CE-4735-A477-77780ACFBE91}" type="sibTrans" cxnId="{00117F50-50B5-4D0A-8EBE-9998D21DF9C5}">
      <dgm:prSet/>
      <dgm:spPr/>
      <dgm:t>
        <a:bodyPr/>
        <a:lstStyle/>
        <a:p>
          <a:endParaRPr lang="zh-TW" altLang="en-US"/>
        </a:p>
      </dgm:t>
    </dgm:pt>
    <dgm:pt modelId="{FA6D5A2F-EFC5-4F26-AA45-F73B9A5BA300}">
      <dgm:prSet phldrT="[文字]" custT="1"/>
      <dgm:spPr/>
      <dgm:t>
        <a:bodyPr/>
        <a:lstStyle/>
        <a:p>
          <a:pPr>
            <a:lnSpc>
              <a:spcPts val="1680"/>
            </a:lnSpc>
            <a:spcAft>
              <a:spcPts val="0"/>
            </a:spcAft>
          </a:pPr>
          <a:r>
            <a:rPr lang="zh-TW" altLang="en-US" sz="1600" dirty="0" smtClean="0">
              <a:latin typeface="微軟正黑體" panose="020B0604030504040204" pitchFamily="34" charset="-120"/>
              <a:ea typeface="微軟正黑體" panose="020B0604030504040204" pitchFamily="34" charset="-120"/>
            </a:rPr>
            <a:t>將在本校既有規章下，聘請數位業界公司專家、鄰近大學領域教授，共同就上課主題進行授課。</a:t>
          </a:r>
          <a:endParaRPr lang="zh-TW" altLang="en-US" sz="1600" dirty="0">
            <a:latin typeface="微軟正黑體" panose="020B0604030504040204" pitchFamily="34" charset="-120"/>
            <a:ea typeface="微軟正黑體" panose="020B0604030504040204" pitchFamily="34" charset="-120"/>
          </a:endParaRPr>
        </a:p>
      </dgm:t>
    </dgm:pt>
    <dgm:pt modelId="{0505C990-EB35-4C6D-8A26-74CCC6412CD4}" type="parTrans" cxnId="{CA447407-2ABA-4EED-9C8A-CF3B562AE4A0}">
      <dgm:prSet/>
      <dgm:spPr/>
      <dgm:t>
        <a:bodyPr/>
        <a:lstStyle/>
        <a:p>
          <a:endParaRPr lang="zh-TW" altLang="en-US"/>
        </a:p>
      </dgm:t>
    </dgm:pt>
    <dgm:pt modelId="{C6D6D5FB-80A1-4332-9B0C-D87CD4BE19A6}" type="sibTrans" cxnId="{CA447407-2ABA-4EED-9C8A-CF3B562AE4A0}">
      <dgm:prSet/>
      <dgm:spPr/>
      <dgm:t>
        <a:bodyPr/>
        <a:lstStyle/>
        <a:p>
          <a:endParaRPr lang="zh-TW" altLang="en-US"/>
        </a:p>
      </dgm:t>
    </dgm:pt>
    <dgm:pt modelId="{B0D10A52-A014-470E-8453-3770A038A050}">
      <dgm:prSet custT="1"/>
      <dgm:spPr/>
      <dgm:t>
        <a:bodyPr/>
        <a:lstStyle/>
        <a:p>
          <a:pPr algn="l">
            <a:lnSpc>
              <a:spcPct val="90000"/>
            </a:lnSpc>
            <a:spcAft>
              <a:spcPct val="15000"/>
            </a:spcAft>
          </a:pPr>
          <a:r>
            <a:rPr lang="zh-TW" altLang="en-US" sz="2400" b="1" dirty="0" smtClean="0">
              <a:latin typeface="微軟正黑體" panose="020B0604030504040204" pitchFamily="34" charset="-120"/>
              <a:ea typeface="微軟正黑體" panose="020B0604030504040204" pitchFamily="34" charset="-120"/>
            </a:rPr>
            <a:t>跨領域教師社群</a:t>
          </a:r>
          <a:endParaRPr lang="zh-TW" altLang="en-US" sz="900" dirty="0"/>
        </a:p>
      </dgm:t>
    </dgm:pt>
    <dgm:pt modelId="{141596E6-D56D-43DE-BD38-68FEC0EA052E}" type="parTrans" cxnId="{6B75BB30-B9F9-4DE7-AF77-307169103CAD}">
      <dgm:prSet/>
      <dgm:spPr/>
      <dgm:t>
        <a:bodyPr/>
        <a:lstStyle/>
        <a:p>
          <a:endParaRPr lang="zh-TW" altLang="en-US"/>
        </a:p>
      </dgm:t>
    </dgm:pt>
    <dgm:pt modelId="{4777E6C5-C230-4973-9556-C084AB863564}" type="sibTrans" cxnId="{6B75BB30-B9F9-4DE7-AF77-307169103CAD}">
      <dgm:prSet/>
      <dgm:spPr/>
      <dgm:t>
        <a:bodyPr/>
        <a:lstStyle/>
        <a:p>
          <a:endParaRPr lang="zh-TW" altLang="en-US"/>
        </a:p>
      </dgm:t>
    </dgm:pt>
    <dgm:pt modelId="{BB792BA5-0DDC-4012-8FF4-CC782D63FEEC}">
      <dgm:prSet/>
      <dgm:spPr/>
      <dgm:t>
        <a:bodyPr/>
        <a:lstStyle/>
        <a:p>
          <a:pPr algn="l">
            <a:lnSpc>
              <a:spcPct val="90000"/>
            </a:lnSpc>
            <a:spcAft>
              <a:spcPct val="15000"/>
            </a:spcAft>
          </a:pPr>
          <a:endParaRPr lang="zh-TW" altLang="en-US" sz="900" dirty="0"/>
        </a:p>
      </dgm:t>
    </dgm:pt>
    <dgm:pt modelId="{04957EF3-DFA2-472C-85C2-6C8D02E7256E}" type="parTrans" cxnId="{6323783A-DE02-4CC3-9890-7414DD113F11}">
      <dgm:prSet/>
      <dgm:spPr/>
      <dgm:t>
        <a:bodyPr/>
        <a:lstStyle/>
        <a:p>
          <a:endParaRPr lang="zh-TW" altLang="en-US"/>
        </a:p>
      </dgm:t>
    </dgm:pt>
    <dgm:pt modelId="{7DE7FA86-FAFC-4BC0-835F-8F64A81C5127}" type="sibTrans" cxnId="{6323783A-DE02-4CC3-9890-7414DD113F11}">
      <dgm:prSet/>
      <dgm:spPr/>
      <dgm:t>
        <a:bodyPr/>
        <a:lstStyle/>
        <a:p>
          <a:endParaRPr lang="zh-TW" altLang="en-US"/>
        </a:p>
      </dgm:t>
    </dgm:pt>
    <dgm:pt modelId="{7A95AE79-DD01-41D5-859C-D74B5F6DC7F4}">
      <dgm:prSet custT="1"/>
      <dgm:spPr/>
      <dgm:t>
        <a:bodyPr/>
        <a:lstStyle/>
        <a:p>
          <a:pPr>
            <a:lnSpc>
              <a:spcPct val="90000"/>
            </a:lnSpc>
            <a:spcAft>
              <a:spcPct val="15000"/>
            </a:spcAft>
          </a:pPr>
          <a:endParaRPr lang="zh-TW" altLang="en-US" sz="1200" dirty="0"/>
        </a:p>
      </dgm:t>
    </dgm:pt>
    <dgm:pt modelId="{29EED273-6A62-4677-A2B9-09C42AEF5400}" type="parTrans" cxnId="{FA3C9546-26A6-4EE2-A7E2-4D2762149198}">
      <dgm:prSet/>
      <dgm:spPr/>
      <dgm:t>
        <a:bodyPr/>
        <a:lstStyle/>
        <a:p>
          <a:endParaRPr lang="zh-TW" altLang="en-US"/>
        </a:p>
      </dgm:t>
    </dgm:pt>
    <dgm:pt modelId="{AB5C42EB-756E-4010-BB68-A7F43D0AB51C}" type="sibTrans" cxnId="{FA3C9546-26A6-4EE2-A7E2-4D2762149198}">
      <dgm:prSet/>
      <dgm:spPr/>
      <dgm:t>
        <a:bodyPr/>
        <a:lstStyle/>
        <a:p>
          <a:endParaRPr lang="zh-TW" altLang="en-US"/>
        </a:p>
      </dgm:t>
    </dgm:pt>
    <dgm:pt modelId="{165EA012-F57B-44BE-8A34-174A1A3BE676}" type="pres">
      <dgm:prSet presAssocID="{05C56427-2948-4CFD-A7CC-0A3F857B7335}" presName="linear" presStyleCnt="0">
        <dgm:presLayoutVars>
          <dgm:dir/>
          <dgm:animLvl val="lvl"/>
          <dgm:resizeHandles val="exact"/>
        </dgm:presLayoutVars>
      </dgm:prSet>
      <dgm:spPr/>
      <dgm:t>
        <a:bodyPr/>
        <a:lstStyle/>
        <a:p>
          <a:endParaRPr lang="zh-TW" altLang="en-US"/>
        </a:p>
      </dgm:t>
    </dgm:pt>
    <dgm:pt modelId="{56174C53-15B0-46CA-A950-BD0115BB53D8}" type="pres">
      <dgm:prSet presAssocID="{B0D10A52-A014-470E-8453-3770A038A050}" presName="parentLin" presStyleCnt="0"/>
      <dgm:spPr/>
    </dgm:pt>
    <dgm:pt modelId="{F0544F0F-6609-44A9-B245-1A6E33B3D915}" type="pres">
      <dgm:prSet presAssocID="{B0D10A52-A014-470E-8453-3770A038A050}" presName="parentLeftMargin" presStyleLbl="node1" presStyleIdx="0" presStyleCnt="3"/>
      <dgm:spPr/>
      <dgm:t>
        <a:bodyPr/>
        <a:lstStyle/>
        <a:p>
          <a:endParaRPr lang="zh-TW" altLang="en-US"/>
        </a:p>
      </dgm:t>
    </dgm:pt>
    <dgm:pt modelId="{48340149-BDE0-4B23-83DE-8E21CEADBD4E}" type="pres">
      <dgm:prSet presAssocID="{B0D10A52-A014-470E-8453-3770A038A050}" presName="parentText" presStyleLbl="node1" presStyleIdx="0" presStyleCnt="3">
        <dgm:presLayoutVars>
          <dgm:chMax val="0"/>
          <dgm:bulletEnabled val="1"/>
        </dgm:presLayoutVars>
      </dgm:prSet>
      <dgm:spPr/>
      <dgm:t>
        <a:bodyPr/>
        <a:lstStyle/>
        <a:p>
          <a:endParaRPr lang="zh-TW" altLang="en-US"/>
        </a:p>
      </dgm:t>
    </dgm:pt>
    <dgm:pt modelId="{C41EC546-8FA7-4483-9C4A-425A3592F1C8}" type="pres">
      <dgm:prSet presAssocID="{B0D10A52-A014-470E-8453-3770A038A050}" presName="negativeSpace" presStyleCnt="0"/>
      <dgm:spPr/>
    </dgm:pt>
    <dgm:pt modelId="{2E865AE8-CB64-48C2-8A1B-37F693BA2A76}" type="pres">
      <dgm:prSet presAssocID="{B0D10A52-A014-470E-8453-3770A038A050}" presName="childText" presStyleLbl="conFgAcc1" presStyleIdx="0" presStyleCnt="3">
        <dgm:presLayoutVars>
          <dgm:bulletEnabled val="1"/>
        </dgm:presLayoutVars>
      </dgm:prSet>
      <dgm:spPr/>
      <dgm:t>
        <a:bodyPr/>
        <a:lstStyle/>
        <a:p>
          <a:endParaRPr lang="zh-TW" altLang="en-US"/>
        </a:p>
      </dgm:t>
    </dgm:pt>
    <dgm:pt modelId="{67480EE3-39FA-4492-A4CA-6569E30C9E79}" type="pres">
      <dgm:prSet presAssocID="{4777E6C5-C230-4973-9556-C084AB863564}" presName="spaceBetweenRectangles" presStyleCnt="0"/>
      <dgm:spPr/>
    </dgm:pt>
    <dgm:pt modelId="{CB91C921-F669-4A1F-8F90-08577DF07BEE}" type="pres">
      <dgm:prSet presAssocID="{3071E6E5-1137-4151-8571-6DE2A8233734}" presName="parentLin" presStyleCnt="0"/>
      <dgm:spPr/>
    </dgm:pt>
    <dgm:pt modelId="{8419508A-7BB5-4B75-A965-A02F35F1B0CF}" type="pres">
      <dgm:prSet presAssocID="{3071E6E5-1137-4151-8571-6DE2A8233734}" presName="parentLeftMargin" presStyleLbl="node1" presStyleIdx="0" presStyleCnt="3"/>
      <dgm:spPr/>
      <dgm:t>
        <a:bodyPr/>
        <a:lstStyle/>
        <a:p>
          <a:endParaRPr lang="zh-TW" altLang="en-US"/>
        </a:p>
      </dgm:t>
    </dgm:pt>
    <dgm:pt modelId="{5EEAF9A4-8B3E-47EA-91B7-56B557A21345}" type="pres">
      <dgm:prSet presAssocID="{3071E6E5-1137-4151-8571-6DE2A8233734}" presName="parentText" presStyleLbl="node1" presStyleIdx="1" presStyleCnt="3">
        <dgm:presLayoutVars>
          <dgm:chMax val="0"/>
          <dgm:bulletEnabled val="1"/>
        </dgm:presLayoutVars>
      </dgm:prSet>
      <dgm:spPr/>
      <dgm:t>
        <a:bodyPr/>
        <a:lstStyle/>
        <a:p>
          <a:endParaRPr lang="zh-TW" altLang="en-US"/>
        </a:p>
      </dgm:t>
    </dgm:pt>
    <dgm:pt modelId="{50A6B64B-375C-4F16-A5F5-5C2FC415CC15}" type="pres">
      <dgm:prSet presAssocID="{3071E6E5-1137-4151-8571-6DE2A8233734}" presName="negativeSpace" presStyleCnt="0"/>
      <dgm:spPr/>
    </dgm:pt>
    <dgm:pt modelId="{2870179D-257F-4DCB-911B-80B3150F5D2F}" type="pres">
      <dgm:prSet presAssocID="{3071E6E5-1137-4151-8571-6DE2A8233734}" presName="childText" presStyleLbl="conFgAcc1" presStyleIdx="1" presStyleCnt="3">
        <dgm:presLayoutVars>
          <dgm:bulletEnabled val="1"/>
        </dgm:presLayoutVars>
      </dgm:prSet>
      <dgm:spPr/>
      <dgm:t>
        <a:bodyPr/>
        <a:lstStyle/>
        <a:p>
          <a:endParaRPr lang="zh-TW" altLang="en-US"/>
        </a:p>
      </dgm:t>
    </dgm:pt>
    <dgm:pt modelId="{4A131DC7-3D9C-4BBD-AB9E-6F0DBEBBE481}" type="pres">
      <dgm:prSet presAssocID="{50430136-B3BA-42AE-A8A0-794427AF9407}" presName="spaceBetweenRectangles" presStyleCnt="0"/>
      <dgm:spPr/>
    </dgm:pt>
    <dgm:pt modelId="{5CC35BB9-3CE4-4413-9E87-1AEC556A0C57}" type="pres">
      <dgm:prSet presAssocID="{D3289EDF-AAA0-4D5F-A703-55F1E710E25A}" presName="parentLin" presStyleCnt="0"/>
      <dgm:spPr/>
    </dgm:pt>
    <dgm:pt modelId="{60E284F1-FFF4-4D06-9F30-3E206EBFC829}" type="pres">
      <dgm:prSet presAssocID="{D3289EDF-AAA0-4D5F-A703-55F1E710E25A}" presName="parentLeftMargin" presStyleLbl="node1" presStyleIdx="1" presStyleCnt="3"/>
      <dgm:spPr/>
      <dgm:t>
        <a:bodyPr/>
        <a:lstStyle/>
        <a:p>
          <a:endParaRPr lang="zh-TW" altLang="en-US"/>
        </a:p>
      </dgm:t>
    </dgm:pt>
    <dgm:pt modelId="{A6A5F643-0813-4837-AF08-77828A156977}" type="pres">
      <dgm:prSet presAssocID="{D3289EDF-AAA0-4D5F-A703-55F1E710E25A}" presName="parentText" presStyleLbl="node1" presStyleIdx="2" presStyleCnt="3">
        <dgm:presLayoutVars>
          <dgm:chMax val="0"/>
          <dgm:bulletEnabled val="1"/>
        </dgm:presLayoutVars>
      </dgm:prSet>
      <dgm:spPr/>
      <dgm:t>
        <a:bodyPr/>
        <a:lstStyle/>
        <a:p>
          <a:endParaRPr lang="zh-TW" altLang="en-US"/>
        </a:p>
      </dgm:t>
    </dgm:pt>
    <dgm:pt modelId="{643ECBF6-AF1E-41F4-8F31-1561E39217BE}" type="pres">
      <dgm:prSet presAssocID="{D3289EDF-AAA0-4D5F-A703-55F1E710E25A}" presName="negativeSpace" presStyleCnt="0"/>
      <dgm:spPr/>
    </dgm:pt>
    <dgm:pt modelId="{8F1623AE-1F3B-41DC-BEAA-7E6DB4CA862F}" type="pres">
      <dgm:prSet presAssocID="{D3289EDF-AAA0-4D5F-A703-55F1E710E25A}" presName="childText" presStyleLbl="conFgAcc1" presStyleIdx="2" presStyleCnt="3">
        <dgm:presLayoutVars>
          <dgm:bulletEnabled val="1"/>
        </dgm:presLayoutVars>
      </dgm:prSet>
      <dgm:spPr/>
      <dgm:t>
        <a:bodyPr/>
        <a:lstStyle/>
        <a:p>
          <a:endParaRPr lang="zh-TW" altLang="en-US"/>
        </a:p>
      </dgm:t>
    </dgm:pt>
  </dgm:ptLst>
  <dgm:cxnLst>
    <dgm:cxn modelId="{76DF0A9E-2048-4109-AF3A-54735FE33D20}" type="presOf" srcId="{3071E6E5-1137-4151-8571-6DE2A8233734}" destId="{5EEAF9A4-8B3E-47EA-91B7-56B557A21345}" srcOrd="1" destOrd="0" presId="urn:microsoft.com/office/officeart/2005/8/layout/list1"/>
    <dgm:cxn modelId="{74DAE24E-4014-4B71-806A-D67FBB823946}" type="presOf" srcId="{B0D10A52-A014-470E-8453-3770A038A050}" destId="{F0544F0F-6609-44A9-B245-1A6E33B3D915}" srcOrd="0" destOrd="0" presId="urn:microsoft.com/office/officeart/2005/8/layout/list1"/>
    <dgm:cxn modelId="{CDE8A60D-4CA6-4CED-84CD-CFBD9652D134}" type="presOf" srcId="{D3289EDF-AAA0-4D5F-A703-55F1E710E25A}" destId="{60E284F1-FFF4-4D06-9F30-3E206EBFC829}" srcOrd="0" destOrd="0" presId="urn:microsoft.com/office/officeart/2005/8/layout/list1"/>
    <dgm:cxn modelId="{0F6A41B1-F98C-4B37-9B15-30B979586D90}" srcId="{05C56427-2948-4CFD-A7CC-0A3F857B7335}" destId="{3071E6E5-1137-4151-8571-6DE2A8233734}" srcOrd="1" destOrd="0" parTransId="{87857D41-CA31-4771-9919-FAF4F53434CB}" sibTransId="{50430136-B3BA-42AE-A8A0-794427AF9407}"/>
    <dgm:cxn modelId="{4E7A83C0-4E91-41E5-A272-ABE759005027}" type="presOf" srcId="{36A21293-022C-433D-A754-CA30DF7BF0A9}" destId="{2870179D-257F-4DCB-911B-80B3150F5D2F}" srcOrd="0" destOrd="0" presId="urn:microsoft.com/office/officeart/2005/8/layout/list1"/>
    <dgm:cxn modelId="{8F25935F-E01C-480C-BA8D-FFD8C1E0E057}" type="presOf" srcId="{B0D10A52-A014-470E-8453-3770A038A050}" destId="{48340149-BDE0-4B23-83DE-8E21CEADBD4E}" srcOrd="1" destOrd="0" presId="urn:microsoft.com/office/officeart/2005/8/layout/list1"/>
    <dgm:cxn modelId="{D0E420E0-46EB-48C8-A88C-9480706A157D}" type="presOf" srcId="{F781DFAD-CD45-4383-B6B7-95DE973B545F}" destId="{2E865AE8-CB64-48C2-8A1B-37F693BA2A76}" srcOrd="0" destOrd="0" presId="urn:microsoft.com/office/officeart/2005/8/layout/list1"/>
    <dgm:cxn modelId="{6B75BB30-B9F9-4DE7-AF77-307169103CAD}" srcId="{05C56427-2948-4CFD-A7CC-0A3F857B7335}" destId="{B0D10A52-A014-470E-8453-3770A038A050}" srcOrd="0" destOrd="0" parTransId="{141596E6-D56D-43DE-BD38-68FEC0EA052E}" sibTransId="{4777E6C5-C230-4973-9556-C084AB863564}"/>
    <dgm:cxn modelId="{ACB568C1-E0F8-449B-891E-E7E16CDF5F74}" type="presOf" srcId="{3071E6E5-1137-4151-8571-6DE2A8233734}" destId="{8419508A-7BB5-4B75-A965-A02F35F1B0CF}" srcOrd="0" destOrd="0" presId="urn:microsoft.com/office/officeart/2005/8/layout/list1"/>
    <dgm:cxn modelId="{CA447407-2ABA-4EED-9C8A-CF3B562AE4A0}" srcId="{D3289EDF-AAA0-4D5F-A703-55F1E710E25A}" destId="{FA6D5A2F-EFC5-4F26-AA45-F73B9A5BA300}" srcOrd="0" destOrd="0" parTransId="{0505C990-EB35-4C6D-8A26-74CCC6412CD4}" sibTransId="{C6D6D5FB-80A1-4332-9B0C-D87CD4BE19A6}"/>
    <dgm:cxn modelId="{F8D20692-BC16-4A86-9BFF-16EC8E6918C5}" type="presOf" srcId="{05C56427-2948-4CFD-A7CC-0A3F857B7335}" destId="{165EA012-F57B-44BE-8A34-174A1A3BE676}" srcOrd="0" destOrd="0" presId="urn:microsoft.com/office/officeart/2005/8/layout/list1"/>
    <dgm:cxn modelId="{00117F50-50B5-4D0A-8EBE-9998D21DF9C5}" srcId="{05C56427-2948-4CFD-A7CC-0A3F857B7335}" destId="{D3289EDF-AAA0-4D5F-A703-55F1E710E25A}" srcOrd="2" destOrd="0" parTransId="{1DA54142-01D8-424B-9533-3A5ADE2DED60}" sibTransId="{1D552D2E-26CE-4735-A477-77780ACFBE91}"/>
    <dgm:cxn modelId="{ACB92D3E-586A-4901-A535-84509B36ED1E}" type="presOf" srcId="{BB792BA5-0DDC-4012-8FF4-CC782D63FEEC}" destId="{2E865AE8-CB64-48C2-8A1B-37F693BA2A76}" srcOrd="0" destOrd="1" presId="urn:microsoft.com/office/officeart/2005/8/layout/list1"/>
    <dgm:cxn modelId="{6323783A-DE02-4CC3-9890-7414DD113F11}" srcId="{B0D10A52-A014-470E-8453-3770A038A050}" destId="{BB792BA5-0DDC-4012-8FF4-CC782D63FEEC}" srcOrd="1" destOrd="0" parTransId="{04957EF3-DFA2-472C-85C2-6C8D02E7256E}" sibTransId="{7DE7FA86-FAFC-4BC0-835F-8F64A81C5127}"/>
    <dgm:cxn modelId="{AC1D929F-DF9D-4437-A670-C9B69A23630E}" type="presOf" srcId="{D3289EDF-AAA0-4D5F-A703-55F1E710E25A}" destId="{A6A5F643-0813-4837-AF08-77828A156977}" srcOrd="1" destOrd="0" presId="urn:microsoft.com/office/officeart/2005/8/layout/list1"/>
    <dgm:cxn modelId="{4BE94EC6-D0B2-48ED-AF4C-DD0C1577F6BC}" type="presOf" srcId="{FA6D5A2F-EFC5-4F26-AA45-F73B9A5BA300}" destId="{8F1623AE-1F3B-41DC-BEAA-7E6DB4CA862F}" srcOrd="0" destOrd="0" presId="urn:microsoft.com/office/officeart/2005/8/layout/list1"/>
    <dgm:cxn modelId="{FA3C9546-26A6-4EE2-A7E2-4D2762149198}" srcId="{3071E6E5-1137-4151-8571-6DE2A8233734}" destId="{7A95AE79-DD01-41D5-859C-D74B5F6DC7F4}" srcOrd="1" destOrd="0" parTransId="{29EED273-6A62-4677-A2B9-09C42AEF5400}" sibTransId="{AB5C42EB-756E-4010-BB68-A7F43D0AB51C}"/>
    <dgm:cxn modelId="{791621F9-E1DD-4ABB-A0D3-4B9D2FB8F2B6}" srcId="{B0D10A52-A014-470E-8453-3770A038A050}" destId="{F781DFAD-CD45-4383-B6B7-95DE973B545F}" srcOrd="0" destOrd="0" parTransId="{35787BA6-04E0-40C5-96DF-C39B22FB399B}" sibTransId="{8AFDF0F9-1A6F-4B2B-B96B-85601F2B6DB4}"/>
    <dgm:cxn modelId="{5AA70EA2-7DD9-40CC-93AD-1DB12A81C0FA}" type="presOf" srcId="{7A95AE79-DD01-41D5-859C-D74B5F6DC7F4}" destId="{2870179D-257F-4DCB-911B-80B3150F5D2F}" srcOrd="0" destOrd="1" presId="urn:microsoft.com/office/officeart/2005/8/layout/list1"/>
    <dgm:cxn modelId="{49D7F987-F590-42D6-9C93-C71C860212DD}" srcId="{3071E6E5-1137-4151-8571-6DE2A8233734}" destId="{36A21293-022C-433D-A754-CA30DF7BF0A9}" srcOrd="0" destOrd="0" parTransId="{391E5E86-1FD6-4461-A94C-02A8F6B85904}" sibTransId="{F1A6D48B-FB4B-4354-B70E-B7A5082D6280}"/>
    <dgm:cxn modelId="{D14273C6-114E-4E44-8D4C-CDF13707DDB8}" type="presParOf" srcId="{165EA012-F57B-44BE-8A34-174A1A3BE676}" destId="{56174C53-15B0-46CA-A950-BD0115BB53D8}" srcOrd="0" destOrd="0" presId="urn:microsoft.com/office/officeart/2005/8/layout/list1"/>
    <dgm:cxn modelId="{F5B8F210-EF59-4DA5-B7BD-6472CD367A14}" type="presParOf" srcId="{56174C53-15B0-46CA-A950-BD0115BB53D8}" destId="{F0544F0F-6609-44A9-B245-1A6E33B3D915}" srcOrd="0" destOrd="0" presId="urn:microsoft.com/office/officeart/2005/8/layout/list1"/>
    <dgm:cxn modelId="{8DA961F8-8D17-43A6-96B3-13ADC485EC0A}" type="presParOf" srcId="{56174C53-15B0-46CA-A950-BD0115BB53D8}" destId="{48340149-BDE0-4B23-83DE-8E21CEADBD4E}" srcOrd="1" destOrd="0" presId="urn:microsoft.com/office/officeart/2005/8/layout/list1"/>
    <dgm:cxn modelId="{58AF6DAF-E668-4667-BD80-E40BF41D20BD}" type="presParOf" srcId="{165EA012-F57B-44BE-8A34-174A1A3BE676}" destId="{C41EC546-8FA7-4483-9C4A-425A3592F1C8}" srcOrd="1" destOrd="0" presId="urn:microsoft.com/office/officeart/2005/8/layout/list1"/>
    <dgm:cxn modelId="{B4436DCF-9F93-4976-85ED-8481803706AE}" type="presParOf" srcId="{165EA012-F57B-44BE-8A34-174A1A3BE676}" destId="{2E865AE8-CB64-48C2-8A1B-37F693BA2A76}" srcOrd="2" destOrd="0" presId="urn:microsoft.com/office/officeart/2005/8/layout/list1"/>
    <dgm:cxn modelId="{8A62C969-D52B-470C-A5F7-5951FFA08ECF}" type="presParOf" srcId="{165EA012-F57B-44BE-8A34-174A1A3BE676}" destId="{67480EE3-39FA-4492-A4CA-6569E30C9E79}" srcOrd="3" destOrd="0" presId="urn:microsoft.com/office/officeart/2005/8/layout/list1"/>
    <dgm:cxn modelId="{662B3F56-D217-4CCD-9EC4-E814ACDE69F5}" type="presParOf" srcId="{165EA012-F57B-44BE-8A34-174A1A3BE676}" destId="{CB91C921-F669-4A1F-8F90-08577DF07BEE}" srcOrd="4" destOrd="0" presId="urn:microsoft.com/office/officeart/2005/8/layout/list1"/>
    <dgm:cxn modelId="{8C61E6CF-6F56-4B10-A128-93F02CA07035}" type="presParOf" srcId="{CB91C921-F669-4A1F-8F90-08577DF07BEE}" destId="{8419508A-7BB5-4B75-A965-A02F35F1B0CF}" srcOrd="0" destOrd="0" presId="urn:microsoft.com/office/officeart/2005/8/layout/list1"/>
    <dgm:cxn modelId="{6C1F47EE-2915-4A4F-A88D-4B79315CF277}" type="presParOf" srcId="{CB91C921-F669-4A1F-8F90-08577DF07BEE}" destId="{5EEAF9A4-8B3E-47EA-91B7-56B557A21345}" srcOrd="1" destOrd="0" presId="urn:microsoft.com/office/officeart/2005/8/layout/list1"/>
    <dgm:cxn modelId="{3E950EAB-E7CD-4B0C-B9B0-ADBD3FBE603B}" type="presParOf" srcId="{165EA012-F57B-44BE-8A34-174A1A3BE676}" destId="{50A6B64B-375C-4F16-A5F5-5C2FC415CC15}" srcOrd="5" destOrd="0" presId="urn:microsoft.com/office/officeart/2005/8/layout/list1"/>
    <dgm:cxn modelId="{DC3FD414-7038-4362-87BF-F63418E852B6}" type="presParOf" srcId="{165EA012-F57B-44BE-8A34-174A1A3BE676}" destId="{2870179D-257F-4DCB-911B-80B3150F5D2F}" srcOrd="6" destOrd="0" presId="urn:microsoft.com/office/officeart/2005/8/layout/list1"/>
    <dgm:cxn modelId="{B6BE6980-7C55-4AC5-9BD0-4BDAC9CAB550}" type="presParOf" srcId="{165EA012-F57B-44BE-8A34-174A1A3BE676}" destId="{4A131DC7-3D9C-4BBD-AB9E-6F0DBEBBE481}" srcOrd="7" destOrd="0" presId="urn:microsoft.com/office/officeart/2005/8/layout/list1"/>
    <dgm:cxn modelId="{2096DFE9-AFBC-44C3-9895-2C9B984FC05D}" type="presParOf" srcId="{165EA012-F57B-44BE-8A34-174A1A3BE676}" destId="{5CC35BB9-3CE4-4413-9E87-1AEC556A0C57}" srcOrd="8" destOrd="0" presId="urn:microsoft.com/office/officeart/2005/8/layout/list1"/>
    <dgm:cxn modelId="{A900842C-28D5-4E5A-B78C-134709A22472}" type="presParOf" srcId="{5CC35BB9-3CE4-4413-9E87-1AEC556A0C57}" destId="{60E284F1-FFF4-4D06-9F30-3E206EBFC829}" srcOrd="0" destOrd="0" presId="urn:microsoft.com/office/officeart/2005/8/layout/list1"/>
    <dgm:cxn modelId="{FBF274A8-2212-4B52-9CC8-27F900709458}" type="presParOf" srcId="{5CC35BB9-3CE4-4413-9E87-1AEC556A0C57}" destId="{A6A5F643-0813-4837-AF08-77828A156977}" srcOrd="1" destOrd="0" presId="urn:microsoft.com/office/officeart/2005/8/layout/list1"/>
    <dgm:cxn modelId="{80F9F026-EE50-465F-B8B1-830198A0DE6F}" type="presParOf" srcId="{165EA012-F57B-44BE-8A34-174A1A3BE676}" destId="{643ECBF6-AF1E-41F4-8F31-1561E39217BE}" srcOrd="9" destOrd="0" presId="urn:microsoft.com/office/officeart/2005/8/layout/list1"/>
    <dgm:cxn modelId="{D3077C68-71A6-4C1F-9CFD-325300453B2A}" type="presParOf" srcId="{165EA012-F57B-44BE-8A34-174A1A3BE676}" destId="{8F1623AE-1F3B-41DC-BEAA-7E6DB4CA862F}"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DA26A8-851D-4DD6-83A4-0F61610336FC}" type="doc">
      <dgm:prSet loTypeId="urn:microsoft.com/office/officeart/2005/8/layout/funnel1" loCatId="process" qsTypeId="urn:microsoft.com/office/officeart/2005/8/quickstyle/simple1" qsCatId="simple" csTypeId="urn:microsoft.com/office/officeart/2005/8/colors/accent1_3" csCatId="accent1" phldr="1"/>
      <dgm:spPr/>
      <dgm:t>
        <a:bodyPr/>
        <a:lstStyle/>
        <a:p>
          <a:endParaRPr lang="zh-TW" altLang="en-US"/>
        </a:p>
      </dgm:t>
    </dgm:pt>
    <dgm:pt modelId="{CB185659-F51A-43F9-A1CC-26CBA3AE180C}">
      <dgm:prSet phldrT="[文字]"/>
      <dgm:spPr>
        <a:xfrm>
          <a:off x="2224988" y="216404"/>
          <a:ext cx="962271" cy="962271"/>
        </a:xfrm>
        <a:prstGeom prst="ellipse">
          <a:avLst/>
        </a:prstGeom>
        <a:solidFill>
          <a:srgbClr val="5B9BD5">
            <a:shade val="80000"/>
            <a:hueOff val="271263"/>
            <a:satOff val="5175"/>
            <a:lumOff val="2285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mtClean="0">
              <a:solidFill>
                <a:sysClr val="window" lastClr="FFFFFF"/>
              </a:solidFill>
              <a:latin typeface="Calibri" panose="020F0502020204030204"/>
              <a:ea typeface="新細明體" panose="02020500000000000000" pitchFamily="18" charset="-120"/>
              <a:cs typeface="+mn-cs"/>
            </a:rPr>
            <a:t>競賽證照</a:t>
          </a:r>
          <a:endParaRPr lang="zh-TW" altLang="en-US">
            <a:solidFill>
              <a:sysClr val="window" lastClr="FFFFFF"/>
            </a:solidFill>
            <a:latin typeface="Calibri" panose="020F0502020204030204"/>
            <a:ea typeface="新細明體" panose="02020500000000000000" pitchFamily="18" charset="-120"/>
            <a:cs typeface="+mn-cs"/>
          </a:endParaRPr>
        </a:p>
      </dgm:t>
    </dgm:pt>
    <dgm:pt modelId="{7F268448-C9BF-4521-976F-DF74B9FB2F43}" type="parTrans" cxnId="{D9EE5A0E-41C2-4519-87B2-C6867E5F7CA5}">
      <dgm:prSet/>
      <dgm:spPr/>
      <dgm:t>
        <a:bodyPr/>
        <a:lstStyle/>
        <a:p>
          <a:endParaRPr lang="zh-TW" altLang="en-US"/>
        </a:p>
      </dgm:t>
    </dgm:pt>
    <dgm:pt modelId="{3BE9E65A-4765-480E-84A3-A9D53537645B}" type="sibTrans" cxnId="{D9EE5A0E-41C2-4519-87B2-C6867E5F7CA5}">
      <dgm:prSet/>
      <dgm:spPr/>
      <dgm:t>
        <a:bodyPr/>
        <a:lstStyle/>
        <a:p>
          <a:endParaRPr lang="zh-TW" altLang="en-US"/>
        </a:p>
      </dgm:t>
    </dgm:pt>
    <dgm:pt modelId="{74739F32-8C8C-493B-86A2-97ABF78511B3}">
      <dgm:prSet phldrT="[文字]"/>
      <dgm:spPr>
        <a:xfrm>
          <a:off x="1929892" y="1170977"/>
          <a:ext cx="962271" cy="962271"/>
        </a:xfrm>
        <a:prstGeom prst="ellipse">
          <a:avLst/>
        </a:prstGeom>
        <a:solidFill>
          <a:srgbClr val="5B9BD5">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mtClean="0">
              <a:solidFill>
                <a:sysClr val="window" lastClr="FFFFFF"/>
              </a:solidFill>
              <a:latin typeface="Calibri" panose="020F0502020204030204"/>
              <a:ea typeface="新細明體" panose="02020500000000000000" pitchFamily="18" charset="-120"/>
              <a:cs typeface="+mn-cs"/>
            </a:rPr>
            <a:t>校內成果展</a:t>
          </a:r>
          <a:endParaRPr lang="zh-TW" altLang="en-US">
            <a:solidFill>
              <a:sysClr val="window" lastClr="FFFFFF"/>
            </a:solidFill>
            <a:latin typeface="Calibri" panose="020F0502020204030204"/>
            <a:ea typeface="新細明體" panose="02020500000000000000" pitchFamily="18" charset="-120"/>
            <a:cs typeface="+mn-cs"/>
          </a:endParaRPr>
        </a:p>
      </dgm:t>
    </dgm:pt>
    <dgm:pt modelId="{6F765DB5-7A21-496F-9E3D-13B4F295BA29}" type="parTrans" cxnId="{BBD97A79-6741-4193-8570-6A15D105B5C3}">
      <dgm:prSet/>
      <dgm:spPr/>
      <dgm:t>
        <a:bodyPr/>
        <a:lstStyle/>
        <a:p>
          <a:endParaRPr lang="zh-TW" altLang="en-US"/>
        </a:p>
      </dgm:t>
    </dgm:pt>
    <dgm:pt modelId="{FB7F2EF8-3386-4A1F-B5F8-8A1BC28D7A2C}" type="sibTrans" cxnId="{BBD97A79-6741-4193-8570-6A15D105B5C3}">
      <dgm:prSet/>
      <dgm:spPr/>
      <dgm:t>
        <a:bodyPr/>
        <a:lstStyle/>
        <a:p>
          <a:endParaRPr lang="zh-TW" altLang="en-US"/>
        </a:p>
      </dgm:t>
    </dgm:pt>
    <dgm:pt modelId="{F04374C6-01F6-48EF-8BFC-95809CF99A1C}">
      <dgm:prSet phldrT="[文字]"/>
      <dgm:spPr>
        <a:xfrm>
          <a:off x="1027495" y="2758511"/>
          <a:ext cx="2566057" cy="641514"/>
        </a:xfrm>
        <a:prstGeom prst="rect">
          <a:avLst/>
        </a:prstGeom>
        <a:noFill/>
        <a:ln>
          <a:noFill/>
        </a:ln>
        <a:effectLst/>
      </dgm:spPr>
      <dgm:t>
        <a:bodyPr/>
        <a:lstStyle/>
        <a:p>
          <a:r>
            <a:rPr lang="zh-TW" altLang="en-US" b="1"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多元學習成效評估</a:t>
          </a:r>
          <a:endParaRPr lang="zh-TW" altLang="en-US"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32031EB3-A1DE-4B67-A454-1581AC4E156F}" type="parTrans" cxnId="{0DF8435C-9243-4D46-8532-B29A2BAC3618}">
      <dgm:prSet/>
      <dgm:spPr/>
      <dgm:t>
        <a:bodyPr/>
        <a:lstStyle/>
        <a:p>
          <a:endParaRPr lang="zh-TW" altLang="en-US"/>
        </a:p>
      </dgm:t>
    </dgm:pt>
    <dgm:pt modelId="{95783001-2879-4868-89AE-47307C9D059B}" type="sibTrans" cxnId="{0DF8435C-9243-4D46-8532-B29A2BAC3618}">
      <dgm:prSet/>
      <dgm:spPr/>
      <dgm:t>
        <a:bodyPr/>
        <a:lstStyle/>
        <a:p>
          <a:endParaRPr lang="zh-TW" altLang="en-US"/>
        </a:p>
      </dgm:t>
    </dgm:pt>
    <dgm:pt modelId="{B32C8EAD-B2DD-40C1-B27B-9251EB180E4B}">
      <dgm:prSet phldrT="[文字]"/>
      <dgm:spPr>
        <a:xfrm>
          <a:off x="1241333" y="449060"/>
          <a:ext cx="962271" cy="962271"/>
        </a:xfrm>
        <a:prstGeom prst="ellipse">
          <a:avLst/>
        </a:prstGeom>
        <a:solidFill>
          <a:srgbClr val="5B9BD5">
            <a:shade val="80000"/>
            <a:hueOff val="135632"/>
            <a:satOff val="2588"/>
            <a:lumOff val="1142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zh-TW" altLang="en-US" smtClean="0">
              <a:solidFill>
                <a:sysClr val="window" lastClr="FFFFFF"/>
              </a:solidFill>
              <a:latin typeface="Calibri" panose="020F0502020204030204"/>
              <a:ea typeface="新細明體" panose="02020500000000000000" pitchFamily="18" charset="-120"/>
              <a:cs typeface="+mn-cs"/>
            </a:rPr>
            <a:t>實作成果</a:t>
          </a:r>
          <a:endParaRPr lang="zh-TW" altLang="en-US">
            <a:solidFill>
              <a:sysClr val="window" lastClr="FFFFFF"/>
            </a:solidFill>
            <a:latin typeface="Calibri" panose="020F0502020204030204"/>
            <a:ea typeface="新細明體" panose="02020500000000000000" pitchFamily="18" charset="-120"/>
            <a:cs typeface="+mn-cs"/>
          </a:endParaRPr>
        </a:p>
      </dgm:t>
    </dgm:pt>
    <dgm:pt modelId="{16F798E1-6302-4DE5-BF8F-C8B80CB5AB4D}" type="parTrans" cxnId="{A026513E-5158-4FDA-BBD5-DE92DCF70C96}">
      <dgm:prSet/>
      <dgm:spPr/>
      <dgm:t>
        <a:bodyPr/>
        <a:lstStyle/>
        <a:p>
          <a:endParaRPr lang="zh-TW" altLang="en-US"/>
        </a:p>
      </dgm:t>
    </dgm:pt>
    <dgm:pt modelId="{3F62E6D3-805B-4E81-AECE-2520FB715F7C}" type="sibTrans" cxnId="{A026513E-5158-4FDA-BBD5-DE92DCF70C96}">
      <dgm:prSet/>
      <dgm:spPr/>
      <dgm:t>
        <a:bodyPr/>
        <a:lstStyle/>
        <a:p>
          <a:endParaRPr lang="zh-TW" altLang="en-US"/>
        </a:p>
      </dgm:t>
    </dgm:pt>
    <dgm:pt modelId="{8AAE7350-1528-42B1-AF00-3531A2C5FE29}" type="pres">
      <dgm:prSet presAssocID="{6FDA26A8-851D-4DD6-83A4-0F61610336FC}" presName="Name0" presStyleCnt="0">
        <dgm:presLayoutVars>
          <dgm:chMax val="4"/>
          <dgm:resizeHandles val="exact"/>
        </dgm:presLayoutVars>
      </dgm:prSet>
      <dgm:spPr/>
      <dgm:t>
        <a:bodyPr/>
        <a:lstStyle/>
        <a:p>
          <a:endParaRPr lang="zh-TW" altLang="en-US"/>
        </a:p>
      </dgm:t>
    </dgm:pt>
    <dgm:pt modelId="{CE3C7FA7-FB1B-4A24-AA2B-E1E5DBDD7C1E}" type="pres">
      <dgm:prSet presAssocID="{6FDA26A8-851D-4DD6-83A4-0F61610336FC}" presName="ellipse" presStyleLbl="trBgShp" presStyleIdx="0" presStyleCnt="1"/>
      <dgm:spPr>
        <a:xfrm>
          <a:off x="926991" y="138994"/>
          <a:ext cx="2758511" cy="957994"/>
        </a:xfrm>
        <a:prstGeom prst="ellipse">
          <a:avLst/>
        </a:prstGeom>
        <a:solidFill>
          <a:srgbClr val="5B9BD5">
            <a:tint val="50000"/>
            <a:alpha val="40000"/>
            <a:hueOff val="0"/>
            <a:satOff val="0"/>
            <a:lumOff val="0"/>
            <a:alphaOff val="0"/>
          </a:srgbClr>
        </a:solidFill>
        <a:ln>
          <a:noFill/>
        </a:ln>
        <a:effectLst/>
      </dgm:spPr>
      <dgm:t>
        <a:bodyPr/>
        <a:lstStyle/>
        <a:p>
          <a:endParaRPr lang="zh-TW" altLang="en-US"/>
        </a:p>
      </dgm:t>
    </dgm:pt>
    <dgm:pt modelId="{37DF8DE6-67A8-41F6-B11B-84260DC6EE43}" type="pres">
      <dgm:prSet presAssocID="{6FDA26A8-851D-4DD6-83A4-0F61610336FC}" presName="arrow1" presStyleLbl="fgShp" presStyleIdx="0" presStyleCnt="1"/>
      <dgm:spPr>
        <a:xfrm>
          <a:off x="2043226" y="2484799"/>
          <a:ext cx="534595" cy="342141"/>
        </a:xfrm>
        <a:prstGeom prst="downArrow">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zh-TW" altLang="en-US"/>
        </a:p>
      </dgm:t>
    </dgm:pt>
    <dgm:pt modelId="{C44D2951-0952-434C-9318-1986EC313200}" type="pres">
      <dgm:prSet presAssocID="{6FDA26A8-851D-4DD6-83A4-0F61610336FC}" presName="rectangle" presStyleLbl="revTx" presStyleIdx="0" presStyleCnt="1">
        <dgm:presLayoutVars>
          <dgm:bulletEnabled val="1"/>
        </dgm:presLayoutVars>
      </dgm:prSet>
      <dgm:spPr/>
      <dgm:t>
        <a:bodyPr/>
        <a:lstStyle/>
        <a:p>
          <a:endParaRPr lang="zh-TW" altLang="en-US"/>
        </a:p>
      </dgm:t>
    </dgm:pt>
    <dgm:pt modelId="{41CDDF53-B890-4F10-A3FD-035B16532D1E}" type="pres">
      <dgm:prSet presAssocID="{B32C8EAD-B2DD-40C1-B27B-9251EB180E4B}" presName="item1" presStyleLbl="node1" presStyleIdx="0" presStyleCnt="3">
        <dgm:presLayoutVars>
          <dgm:bulletEnabled val="1"/>
        </dgm:presLayoutVars>
      </dgm:prSet>
      <dgm:spPr/>
      <dgm:t>
        <a:bodyPr/>
        <a:lstStyle/>
        <a:p>
          <a:endParaRPr lang="zh-TW" altLang="en-US"/>
        </a:p>
      </dgm:t>
    </dgm:pt>
    <dgm:pt modelId="{FB56255F-AE2C-4142-97DF-CF35C5C7A567}" type="pres">
      <dgm:prSet presAssocID="{74739F32-8C8C-493B-86A2-97ABF78511B3}" presName="item2" presStyleLbl="node1" presStyleIdx="1" presStyleCnt="3">
        <dgm:presLayoutVars>
          <dgm:bulletEnabled val="1"/>
        </dgm:presLayoutVars>
      </dgm:prSet>
      <dgm:spPr/>
      <dgm:t>
        <a:bodyPr/>
        <a:lstStyle/>
        <a:p>
          <a:endParaRPr lang="zh-TW" altLang="en-US"/>
        </a:p>
      </dgm:t>
    </dgm:pt>
    <dgm:pt modelId="{54906EE6-3006-4AE2-A433-966F31246186}" type="pres">
      <dgm:prSet presAssocID="{F04374C6-01F6-48EF-8BFC-95809CF99A1C}" presName="item3" presStyleLbl="node1" presStyleIdx="2" presStyleCnt="3">
        <dgm:presLayoutVars>
          <dgm:bulletEnabled val="1"/>
        </dgm:presLayoutVars>
      </dgm:prSet>
      <dgm:spPr/>
      <dgm:t>
        <a:bodyPr/>
        <a:lstStyle/>
        <a:p>
          <a:endParaRPr lang="zh-TW" altLang="en-US"/>
        </a:p>
      </dgm:t>
    </dgm:pt>
    <dgm:pt modelId="{67A93892-B001-4345-B13F-07BE6DC48C49}" type="pres">
      <dgm:prSet presAssocID="{6FDA26A8-851D-4DD6-83A4-0F61610336FC}" presName="funnel" presStyleLbl="trAlignAcc1" presStyleIdx="0" presStyleCnt="1"/>
      <dgm:spPr>
        <a:xfrm>
          <a:off x="813657" y="21383"/>
          <a:ext cx="2993733" cy="2394987"/>
        </a:xfrm>
        <a:prstGeom prst="funnel">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endParaRPr lang="zh-TW" altLang="en-US"/>
        </a:p>
      </dgm:t>
    </dgm:pt>
  </dgm:ptLst>
  <dgm:cxnLst>
    <dgm:cxn modelId="{1A430081-E63E-4738-BE0E-9D3A101BE802}" type="presOf" srcId="{B32C8EAD-B2DD-40C1-B27B-9251EB180E4B}" destId="{FB56255F-AE2C-4142-97DF-CF35C5C7A567}" srcOrd="0" destOrd="0" presId="urn:microsoft.com/office/officeart/2005/8/layout/funnel1"/>
    <dgm:cxn modelId="{F6A52513-D97A-46E2-BE3C-352EC0852EEC}" type="presOf" srcId="{CB185659-F51A-43F9-A1CC-26CBA3AE180C}" destId="{54906EE6-3006-4AE2-A433-966F31246186}" srcOrd="0" destOrd="0" presId="urn:microsoft.com/office/officeart/2005/8/layout/funnel1"/>
    <dgm:cxn modelId="{BBD97A79-6741-4193-8570-6A15D105B5C3}" srcId="{6FDA26A8-851D-4DD6-83A4-0F61610336FC}" destId="{74739F32-8C8C-493B-86A2-97ABF78511B3}" srcOrd="2" destOrd="0" parTransId="{6F765DB5-7A21-496F-9E3D-13B4F295BA29}" sibTransId="{FB7F2EF8-3386-4A1F-B5F8-8A1BC28D7A2C}"/>
    <dgm:cxn modelId="{A026513E-5158-4FDA-BBD5-DE92DCF70C96}" srcId="{6FDA26A8-851D-4DD6-83A4-0F61610336FC}" destId="{B32C8EAD-B2DD-40C1-B27B-9251EB180E4B}" srcOrd="1" destOrd="0" parTransId="{16F798E1-6302-4DE5-BF8F-C8B80CB5AB4D}" sibTransId="{3F62E6D3-805B-4E81-AECE-2520FB715F7C}"/>
    <dgm:cxn modelId="{0DF8435C-9243-4D46-8532-B29A2BAC3618}" srcId="{6FDA26A8-851D-4DD6-83A4-0F61610336FC}" destId="{F04374C6-01F6-48EF-8BFC-95809CF99A1C}" srcOrd="3" destOrd="0" parTransId="{32031EB3-A1DE-4B67-A454-1581AC4E156F}" sibTransId="{95783001-2879-4868-89AE-47307C9D059B}"/>
    <dgm:cxn modelId="{4E1FC63E-A3B7-4C6C-81ED-C8D53D4374BA}" type="presOf" srcId="{74739F32-8C8C-493B-86A2-97ABF78511B3}" destId="{41CDDF53-B890-4F10-A3FD-035B16532D1E}" srcOrd="0" destOrd="0" presId="urn:microsoft.com/office/officeart/2005/8/layout/funnel1"/>
    <dgm:cxn modelId="{FF142706-848E-4F6A-9B8C-59F3503E9F81}" type="presOf" srcId="{6FDA26A8-851D-4DD6-83A4-0F61610336FC}" destId="{8AAE7350-1528-42B1-AF00-3531A2C5FE29}" srcOrd="0" destOrd="0" presId="urn:microsoft.com/office/officeart/2005/8/layout/funnel1"/>
    <dgm:cxn modelId="{D9EE5A0E-41C2-4519-87B2-C6867E5F7CA5}" srcId="{6FDA26A8-851D-4DD6-83A4-0F61610336FC}" destId="{CB185659-F51A-43F9-A1CC-26CBA3AE180C}" srcOrd="0" destOrd="0" parTransId="{7F268448-C9BF-4521-976F-DF74B9FB2F43}" sibTransId="{3BE9E65A-4765-480E-84A3-A9D53537645B}"/>
    <dgm:cxn modelId="{C85EE4F0-E806-4DA5-A7BF-F164CB7555D2}" type="presOf" srcId="{F04374C6-01F6-48EF-8BFC-95809CF99A1C}" destId="{C44D2951-0952-434C-9318-1986EC313200}" srcOrd="0" destOrd="0" presId="urn:microsoft.com/office/officeart/2005/8/layout/funnel1"/>
    <dgm:cxn modelId="{31D669AD-FFF2-4BBE-B631-A785D588FD6C}" type="presParOf" srcId="{8AAE7350-1528-42B1-AF00-3531A2C5FE29}" destId="{CE3C7FA7-FB1B-4A24-AA2B-E1E5DBDD7C1E}" srcOrd="0" destOrd="0" presId="urn:microsoft.com/office/officeart/2005/8/layout/funnel1"/>
    <dgm:cxn modelId="{AED22FE1-9862-418F-8794-27E6F6CFF016}" type="presParOf" srcId="{8AAE7350-1528-42B1-AF00-3531A2C5FE29}" destId="{37DF8DE6-67A8-41F6-B11B-84260DC6EE43}" srcOrd="1" destOrd="0" presId="urn:microsoft.com/office/officeart/2005/8/layout/funnel1"/>
    <dgm:cxn modelId="{15D3A304-50FA-461B-B29C-5E777A917C51}" type="presParOf" srcId="{8AAE7350-1528-42B1-AF00-3531A2C5FE29}" destId="{C44D2951-0952-434C-9318-1986EC313200}" srcOrd="2" destOrd="0" presId="urn:microsoft.com/office/officeart/2005/8/layout/funnel1"/>
    <dgm:cxn modelId="{4DCD0D2B-41F7-4E33-9474-436EFC53F601}" type="presParOf" srcId="{8AAE7350-1528-42B1-AF00-3531A2C5FE29}" destId="{41CDDF53-B890-4F10-A3FD-035B16532D1E}" srcOrd="3" destOrd="0" presId="urn:microsoft.com/office/officeart/2005/8/layout/funnel1"/>
    <dgm:cxn modelId="{BD876B4A-904B-41DF-B57B-F5536F2244EE}" type="presParOf" srcId="{8AAE7350-1528-42B1-AF00-3531A2C5FE29}" destId="{FB56255F-AE2C-4142-97DF-CF35C5C7A567}" srcOrd="4" destOrd="0" presId="urn:microsoft.com/office/officeart/2005/8/layout/funnel1"/>
    <dgm:cxn modelId="{3C594CA3-2EAE-46AE-93AB-E589FA4FD7BF}" type="presParOf" srcId="{8AAE7350-1528-42B1-AF00-3531A2C5FE29}" destId="{54906EE6-3006-4AE2-A433-966F31246186}" srcOrd="5" destOrd="0" presId="urn:microsoft.com/office/officeart/2005/8/layout/funnel1"/>
    <dgm:cxn modelId="{A6EEB0D3-D5F4-4044-A030-29A2242AD3C8}" type="presParOf" srcId="{8AAE7350-1528-42B1-AF00-3531A2C5FE29}" destId="{67A93892-B001-4345-B13F-07BE6DC48C49}"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53420-109B-4028-8AD2-7FE1B871CAE5}">
      <dsp:nvSpPr>
        <dsp:cNvPr id="0" name=""/>
        <dsp:cNvSpPr/>
      </dsp:nvSpPr>
      <dsp:spPr>
        <a:xfrm>
          <a:off x="3687" y="188890"/>
          <a:ext cx="2217293" cy="7589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ts val="2400"/>
            </a:lnSpc>
            <a:spcBef>
              <a:spcPct val="0"/>
            </a:spcBef>
            <a:spcAft>
              <a:spcPts val="0"/>
            </a:spcAft>
          </a:pPr>
          <a:r>
            <a:rPr lang="zh-TW" altLang="en-US" sz="1800" b="1" kern="1200" dirty="0" smtClean="0">
              <a:latin typeface="微軟正黑體" panose="020B0604030504040204" pitchFamily="34" charset="-120"/>
              <a:ea typeface="微軟正黑體" panose="020B0604030504040204" pitchFamily="34" charset="-120"/>
            </a:rPr>
            <a:t>教育資訊與測驗統計研究所</a:t>
          </a:r>
          <a:endParaRPr lang="zh-TW" altLang="en-US" sz="1800" b="1" kern="1200" dirty="0">
            <a:latin typeface="微軟正黑體" panose="020B0604030504040204" pitchFamily="34" charset="-120"/>
            <a:ea typeface="微軟正黑體" panose="020B0604030504040204" pitchFamily="34" charset="-120"/>
          </a:endParaRPr>
        </a:p>
      </dsp:txBody>
      <dsp:txXfrm>
        <a:off x="3687" y="188890"/>
        <a:ext cx="2217293" cy="758971"/>
      </dsp:txXfrm>
    </dsp:sp>
    <dsp:sp modelId="{817E74B0-A760-4E2B-AA51-EF321F3B1A1B}">
      <dsp:nvSpPr>
        <dsp:cNvPr id="0" name=""/>
        <dsp:cNvSpPr/>
      </dsp:nvSpPr>
      <dsp:spPr>
        <a:xfrm>
          <a:off x="3687" y="947862"/>
          <a:ext cx="2217293" cy="152347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資訊在教育上的應用</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人工智慧專題研究</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人工智慧系統</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資料探勘</a:t>
          </a:r>
          <a:endParaRPr lang="zh-TW" altLang="en-US" sz="1500" kern="1200" dirty="0">
            <a:latin typeface="微軟正黑體" panose="020B0604030504040204" pitchFamily="34" charset="-120"/>
            <a:ea typeface="微軟正黑體" panose="020B0604030504040204" pitchFamily="34" charset="-120"/>
          </a:endParaRPr>
        </a:p>
      </dsp:txBody>
      <dsp:txXfrm>
        <a:off x="3687" y="947862"/>
        <a:ext cx="2217293" cy="1523475"/>
      </dsp:txXfrm>
    </dsp:sp>
    <dsp:sp modelId="{D084CA3B-BE43-4C0D-ABE1-DD0FE1375B79}">
      <dsp:nvSpPr>
        <dsp:cNvPr id="0" name=""/>
        <dsp:cNvSpPr/>
      </dsp:nvSpPr>
      <dsp:spPr>
        <a:xfrm>
          <a:off x="2531401" y="188890"/>
          <a:ext cx="2217293" cy="7589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100000"/>
            </a:lnSpc>
            <a:spcBef>
              <a:spcPct val="0"/>
            </a:spcBef>
            <a:spcAft>
              <a:spcPts val="0"/>
            </a:spcAft>
          </a:pPr>
          <a:r>
            <a:rPr lang="zh-TW" altLang="en-US" sz="1800" b="1" kern="1200" dirty="0" smtClean="0">
              <a:latin typeface="微軟正黑體" panose="020B0604030504040204" pitchFamily="34" charset="-120"/>
              <a:ea typeface="微軟正黑體" panose="020B0604030504040204" pitchFamily="34" charset="-120"/>
            </a:rPr>
            <a:t>數位內容科技學系</a:t>
          </a:r>
          <a:endParaRPr lang="zh-TW" altLang="en-US" sz="1800" b="1" kern="1200" dirty="0">
            <a:latin typeface="微軟正黑體" panose="020B0604030504040204" pitchFamily="34" charset="-120"/>
            <a:ea typeface="微軟正黑體" panose="020B0604030504040204" pitchFamily="34" charset="-120"/>
          </a:endParaRPr>
        </a:p>
      </dsp:txBody>
      <dsp:txXfrm>
        <a:off x="2531401" y="188890"/>
        <a:ext cx="2217293" cy="758971"/>
      </dsp:txXfrm>
    </dsp:sp>
    <dsp:sp modelId="{B2A30DFA-A47E-4467-843C-9DB27E741CF9}">
      <dsp:nvSpPr>
        <dsp:cNvPr id="0" name=""/>
        <dsp:cNvSpPr/>
      </dsp:nvSpPr>
      <dsp:spPr>
        <a:xfrm>
          <a:off x="2531401" y="947862"/>
          <a:ext cx="2217293" cy="152347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人工智慧應用</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數位科技在教育的應用</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互動機器人設計與創作</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大數據微學程</a:t>
          </a:r>
          <a:endParaRPr lang="zh-TW" altLang="en-US" sz="1500" kern="1200" dirty="0">
            <a:latin typeface="微軟正黑體" panose="020B0604030504040204" pitchFamily="34" charset="-120"/>
            <a:ea typeface="微軟正黑體" panose="020B0604030504040204" pitchFamily="34" charset="-120"/>
          </a:endParaRPr>
        </a:p>
      </dsp:txBody>
      <dsp:txXfrm>
        <a:off x="2531401" y="947862"/>
        <a:ext cx="2217293" cy="1523475"/>
      </dsp:txXfrm>
    </dsp:sp>
    <dsp:sp modelId="{3A959CF6-3AD6-4900-B7D0-8451F0B0BF44}">
      <dsp:nvSpPr>
        <dsp:cNvPr id="0" name=""/>
        <dsp:cNvSpPr/>
      </dsp:nvSpPr>
      <dsp:spPr>
        <a:xfrm>
          <a:off x="5059116" y="188890"/>
          <a:ext cx="2217293" cy="7589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100000"/>
            </a:lnSpc>
            <a:spcBef>
              <a:spcPct val="0"/>
            </a:spcBef>
            <a:spcAft>
              <a:spcPts val="0"/>
            </a:spcAft>
          </a:pPr>
          <a:r>
            <a:rPr lang="zh-TW" altLang="en-US" sz="1800" b="1" kern="1200" dirty="0" smtClean="0">
              <a:latin typeface="微軟正黑體" panose="020B0604030504040204" pitchFamily="34" charset="-120"/>
              <a:ea typeface="微軟正黑體" panose="020B0604030504040204" pitchFamily="34" charset="-120"/>
            </a:rPr>
            <a:t>教師專業碩士學位學程</a:t>
          </a:r>
          <a:endParaRPr lang="zh-TW" altLang="en-US" sz="1800" b="1" kern="1200" dirty="0">
            <a:latin typeface="微軟正黑體" panose="020B0604030504040204" pitchFamily="34" charset="-120"/>
            <a:ea typeface="微軟正黑體" panose="020B0604030504040204" pitchFamily="34" charset="-120"/>
          </a:endParaRPr>
        </a:p>
      </dsp:txBody>
      <dsp:txXfrm>
        <a:off x="5059116" y="188890"/>
        <a:ext cx="2217293" cy="758971"/>
      </dsp:txXfrm>
    </dsp:sp>
    <dsp:sp modelId="{75075E9D-CEB0-4978-88EA-BEB5E893DB95}">
      <dsp:nvSpPr>
        <dsp:cNvPr id="0" name=""/>
        <dsp:cNvSpPr/>
      </dsp:nvSpPr>
      <dsp:spPr>
        <a:xfrm>
          <a:off x="5059116" y="947862"/>
          <a:ext cx="2217293" cy="152347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教育資訊與運算思維</a:t>
          </a:r>
          <a:endParaRPr lang="zh-TW" altLang="en-US" sz="1500" kern="1200" dirty="0">
            <a:latin typeface="微軟正黑體" panose="020B0604030504040204" pitchFamily="34" charset="-120"/>
            <a:ea typeface="微軟正黑體" panose="020B0604030504040204" pitchFamily="34" charset="-120"/>
          </a:endParaRPr>
        </a:p>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大數據分析與應用</a:t>
          </a:r>
          <a:endParaRPr lang="zh-TW" altLang="en-US" sz="1500" kern="1200" dirty="0">
            <a:latin typeface="微軟正黑體" panose="020B0604030504040204" pitchFamily="34" charset="-120"/>
            <a:ea typeface="微軟正黑體" panose="020B0604030504040204" pitchFamily="34" charset="-120"/>
          </a:endParaRPr>
        </a:p>
      </dsp:txBody>
      <dsp:txXfrm>
        <a:off x="5059116" y="947862"/>
        <a:ext cx="2217293" cy="1523475"/>
      </dsp:txXfrm>
    </dsp:sp>
    <dsp:sp modelId="{D3EEF335-C9A6-4C50-A19B-D91FE4E39E11}">
      <dsp:nvSpPr>
        <dsp:cNvPr id="0" name=""/>
        <dsp:cNvSpPr/>
      </dsp:nvSpPr>
      <dsp:spPr>
        <a:xfrm>
          <a:off x="7586830" y="188890"/>
          <a:ext cx="2217293" cy="7589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100000"/>
            </a:lnSpc>
            <a:spcBef>
              <a:spcPct val="0"/>
            </a:spcBef>
            <a:spcAft>
              <a:spcPts val="0"/>
            </a:spcAft>
          </a:pPr>
          <a:r>
            <a:rPr lang="zh-TW" altLang="en-US" sz="1800" kern="1200" dirty="0" smtClean="0">
              <a:latin typeface="微軟正黑體" panose="020B0604030504040204" pitchFamily="34" charset="-120"/>
              <a:ea typeface="微軟正黑體" panose="020B0604030504040204" pitchFamily="34" charset="-120"/>
            </a:rPr>
            <a:t>教育學院必修</a:t>
          </a:r>
          <a:endParaRPr lang="zh-TW" altLang="en-US" sz="1800" kern="1200" dirty="0">
            <a:latin typeface="微軟正黑體" panose="020B0604030504040204" pitchFamily="34" charset="-120"/>
            <a:ea typeface="微軟正黑體" panose="020B0604030504040204" pitchFamily="34" charset="-120"/>
          </a:endParaRPr>
        </a:p>
      </dsp:txBody>
      <dsp:txXfrm>
        <a:off x="7586830" y="188890"/>
        <a:ext cx="2217293" cy="758971"/>
      </dsp:txXfrm>
    </dsp:sp>
    <dsp:sp modelId="{A710987C-BD7C-497D-A701-4AD4430F38C8}">
      <dsp:nvSpPr>
        <dsp:cNvPr id="0" name=""/>
        <dsp:cNvSpPr/>
      </dsp:nvSpPr>
      <dsp:spPr>
        <a:xfrm>
          <a:off x="7586830" y="947862"/>
          <a:ext cx="2217293" cy="152347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0"/>
            </a:spcAft>
            <a:buChar char="••"/>
          </a:pPr>
          <a:r>
            <a:rPr lang="zh-TW" altLang="en-US" sz="1500" kern="1200" dirty="0" smtClean="0">
              <a:latin typeface="微軟正黑體" panose="020B0604030504040204" pitchFamily="34" charset="-120"/>
              <a:ea typeface="微軟正黑體" panose="020B0604030504040204" pitchFamily="34" charset="-120"/>
            </a:rPr>
            <a:t>科技在教育上之應用</a:t>
          </a:r>
          <a:endParaRPr lang="zh-TW" altLang="en-US" sz="1500" kern="1200" dirty="0">
            <a:latin typeface="微軟正黑體" panose="020B0604030504040204" pitchFamily="34" charset="-120"/>
            <a:ea typeface="微軟正黑體" panose="020B0604030504040204" pitchFamily="34" charset="-120"/>
          </a:endParaRPr>
        </a:p>
      </dsp:txBody>
      <dsp:txXfrm>
        <a:off x="7586830" y="947862"/>
        <a:ext cx="2217293" cy="1523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99BAA-1795-4B3B-95B9-9F00F9AABD61}">
      <dsp:nvSpPr>
        <dsp:cNvPr id="0" name=""/>
        <dsp:cNvSpPr/>
      </dsp:nvSpPr>
      <dsp:spPr>
        <a:xfrm rot="5400000">
          <a:off x="892215" y="1117411"/>
          <a:ext cx="1928140" cy="3208381"/>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F9B7F-A263-4C28-978C-29CC5353DD1B}">
      <dsp:nvSpPr>
        <dsp:cNvPr id="0" name=""/>
        <dsp:cNvSpPr/>
      </dsp:nvSpPr>
      <dsp:spPr>
        <a:xfrm>
          <a:off x="570361" y="2076026"/>
          <a:ext cx="2896544" cy="25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ts val="2880"/>
            </a:lnSpc>
            <a:spcBef>
              <a:spcPct val="0"/>
            </a:spcBef>
            <a:spcAft>
              <a:spcPts val="0"/>
            </a:spcAft>
          </a:pPr>
          <a:r>
            <a:rPr lang="zh-TW" altLang="en-US" sz="2400" kern="1200" dirty="0" smtClean="0">
              <a:latin typeface="微軟正黑體" panose="020B0604030504040204" pitchFamily="34" charset="-120"/>
              <a:ea typeface="微軟正黑體" panose="020B0604030504040204" pitchFamily="34" charset="-120"/>
            </a:rPr>
            <a:t>能撰寫程式語言或應用軟體進行教育大數據分析</a:t>
          </a:r>
          <a:endParaRPr lang="zh-TW" altLang="en-US" sz="2400" kern="1200" dirty="0">
            <a:latin typeface="微軟正黑體" panose="020B0604030504040204" pitchFamily="34" charset="-120"/>
            <a:ea typeface="微軟正黑體" panose="020B0604030504040204" pitchFamily="34" charset="-120"/>
          </a:endParaRPr>
        </a:p>
      </dsp:txBody>
      <dsp:txXfrm>
        <a:off x="570361" y="2076026"/>
        <a:ext cx="2896544" cy="2538991"/>
      </dsp:txXfrm>
    </dsp:sp>
    <dsp:sp modelId="{71C9FA44-7254-460E-B5B9-F4E11366530D}">
      <dsp:nvSpPr>
        <dsp:cNvPr id="0" name=""/>
        <dsp:cNvSpPr/>
      </dsp:nvSpPr>
      <dsp:spPr>
        <a:xfrm>
          <a:off x="2920388" y="881207"/>
          <a:ext cx="546517" cy="546517"/>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53E5B-E925-492B-A637-8EDF5B0342A3}">
      <dsp:nvSpPr>
        <dsp:cNvPr id="0" name=""/>
        <dsp:cNvSpPr/>
      </dsp:nvSpPr>
      <dsp:spPr>
        <a:xfrm rot="5400000">
          <a:off x="4438152" y="239966"/>
          <a:ext cx="1928140" cy="3208381"/>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486C1-EEE1-4C1E-B132-F5B759E9FD31}">
      <dsp:nvSpPr>
        <dsp:cNvPr id="0" name=""/>
        <dsp:cNvSpPr/>
      </dsp:nvSpPr>
      <dsp:spPr>
        <a:xfrm>
          <a:off x="4116298" y="1198581"/>
          <a:ext cx="2896544" cy="25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ts val="2880"/>
            </a:lnSpc>
            <a:spcBef>
              <a:spcPct val="0"/>
            </a:spcBef>
            <a:spcAft>
              <a:spcPts val="0"/>
            </a:spcAft>
          </a:pPr>
          <a:r>
            <a:rPr lang="zh-TW" altLang="en-US" sz="2400" kern="1200" dirty="0" smtClean="0">
              <a:latin typeface="微軟正黑體" panose="020B0604030504040204" pitchFamily="34" charset="-120"/>
              <a:ea typeface="微軟正黑體" panose="020B0604030504040204" pitchFamily="34" charset="-120"/>
            </a:rPr>
            <a:t>能了解教育大數據之基礎概念與在數位學習上的應用</a:t>
          </a:r>
          <a:endParaRPr lang="zh-TW" altLang="en-US" sz="2400" kern="1200" dirty="0">
            <a:latin typeface="微軟正黑體" panose="020B0604030504040204" pitchFamily="34" charset="-120"/>
            <a:ea typeface="微軟正黑體" panose="020B0604030504040204" pitchFamily="34" charset="-120"/>
          </a:endParaRPr>
        </a:p>
      </dsp:txBody>
      <dsp:txXfrm>
        <a:off x="4116298" y="1198581"/>
        <a:ext cx="2896544" cy="2538991"/>
      </dsp:txXfrm>
    </dsp:sp>
    <dsp:sp modelId="{6FFEEE7D-7CCD-4FD1-8F47-CF6DFA85B788}">
      <dsp:nvSpPr>
        <dsp:cNvPr id="0" name=""/>
        <dsp:cNvSpPr/>
      </dsp:nvSpPr>
      <dsp:spPr>
        <a:xfrm>
          <a:off x="6466325" y="3761"/>
          <a:ext cx="546517" cy="546517"/>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10EA8-5977-4A2F-8646-C1360A9F92C2}">
      <dsp:nvSpPr>
        <dsp:cNvPr id="0" name=""/>
        <dsp:cNvSpPr/>
      </dsp:nvSpPr>
      <dsp:spPr>
        <a:xfrm rot="5400000">
          <a:off x="7984089" y="-637479"/>
          <a:ext cx="1928140" cy="3208381"/>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5DB5E-92D8-4D02-B59E-A698EDF8F435}">
      <dsp:nvSpPr>
        <dsp:cNvPr id="0" name=""/>
        <dsp:cNvSpPr/>
      </dsp:nvSpPr>
      <dsp:spPr>
        <a:xfrm>
          <a:off x="7662235" y="321135"/>
          <a:ext cx="2896544" cy="25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ts val="2880"/>
            </a:lnSpc>
            <a:spcBef>
              <a:spcPct val="0"/>
            </a:spcBef>
            <a:spcAft>
              <a:spcPts val="0"/>
            </a:spcAft>
          </a:pPr>
          <a:r>
            <a:rPr lang="zh-TW" altLang="en-US" sz="2400" kern="1200" dirty="0" smtClean="0">
              <a:latin typeface="微軟正黑體" panose="020B0604030504040204" pitchFamily="34" charset="-120"/>
              <a:ea typeface="微軟正黑體" panose="020B0604030504040204" pitchFamily="34" charset="-120"/>
            </a:rPr>
            <a:t>能使用適當的大數據分析方法模型解決教育相關問題</a:t>
          </a:r>
          <a:endParaRPr lang="zh-TW" altLang="en-US" sz="2400" kern="1200" dirty="0">
            <a:latin typeface="微軟正黑體" panose="020B0604030504040204" pitchFamily="34" charset="-120"/>
            <a:ea typeface="微軟正黑體" panose="020B0604030504040204" pitchFamily="34" charset="-120"/>
          </a:endParaRPr>
        </a:p>
      </dsp:txBody>
      <dsp:txXfrm>
        <a:off x="7662235" y="321135"/>
        <a:ext cx="2896544" cy="2538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E34C0-6751-4317-A0A1-AD4FA1C311DC}">
      <dsp:nvSpPr>
        <dsp:cNvPr id="0" name=""/>
        <dsp:cNvSpPr/>
      </dsp:nvSpPr>
      <dsp:spPr>
        <a:xfrm>
          <a:off x="0" y="384228"/>
          <a:ext cx="8128000"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74904" rIns="63082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提升師培學生數位專長能力、一般學生資料分析及數位設計就業力</a:t>
          </a:r>
          <a:endParaRPr lang="zh-TW" altLang="en-US" sz="1600" kern="1200" dirty="0"/>
        </a:p>
      </dsp:txBody>
      <dsp:txXfrm>
        <a:off x="0" y="384228"/>
        <a:ext cx="8128000" cy="737100"/>
      </dsp:txXfrm>
    </dsp:sp>
    <dsp:sp modelId="{30A62919-6BA6-4288-9096-74CF9653F29D}">
      <dsp:nvSpPr>
        <dsp:cNvPr id="0" name=""/>
        <dsp:cNvSpPr/>
      </dsp:nvSpPr>
      <dsp:spPr>
        <a:xfrm>
          <a:off x="406400" y="118548"/>
          <a:ext cx="56896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zh-TW" altLang="en-US" sz="1800" kern="1200" dirty="0" smtClean="0"/>
            <a:t>提升本校學生就業力</a:t>
          </a:r>
          <a:endParaRPr lang="zh-TW" altLang="en-US" sz="1800" kern="1200" dirty="0"/>
        </a:p>
      </dsp:txBody>
      <dsp:txXfrm>
        <a:off x="432339" y="144487"/>
        <a:ext cx="5637722" cy="479482"/>
      </dsp:txXfrm>
    </dsp:sp>
    <dsp:sp modelId="{53ABC21E-2639-43F8-86B3-1DEEC33DDCB1}">
      <dsp:nvSpPr>
        <dsp:cNvPr id="0" name=""/>
        <dsp:cNvSpPr/>
      </dsp:nvSpPr>
      <dsp:spPr>
        <a:xfrm>
          <a:off x="0" y="1484208"/>
          <a:ext cx="8128000"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74904" rIns="630823"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t>發展學生資料平台應用專長，以對於政府部門提供相關教育建言，包含城鄉差距、預算分配、課綱研擬等相關建議</a:t>
          </a:r>
          <a:endParaRPr lang="zh-TW" altLang="en-US" sz="1600" kern="1200" dirty="0"/>
        </a:p>
      </dsp:txBody>
      <dsp:txXfrm>
        <a:off x="0" y="1484208"/>
        <a:ext cx="8128000" cy="992250"/>
      </dsp:txXfrm>
    </dsp:sp>
    <dsp:sp modelId="{52170328-AE9F-46C2-9C9C-FEDFF3A90050}">
      <dsp:nvSpPr>
        <dsp:cNvPr id="0" name=""/>
        <dsp:cNvSpPr/>
      </dsp:nvSpPr>
      <dsp:spPr>
        <a:xfrm>
          <a:off x="406400" y="1218528"/>
          <a:ext cx="56896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zh-TW" altLang="en-US" sz="1800" kern="1200" smtClean="0"/>
            <a:t>協助教育部</a:t>
          </a:r>
          <a:r>
            <a:rPr lang="zh-TW" altLang="en-US" sz="1800" kern="1200" dirty="0" smtClean="0"/>
            <a:t>「推動中小學數位學習精進</a:t>
          </a:r>
          <a:r>
            <a:rPr lang="zh-TW" altLang="en-US" sz="1800" kern="1200" smtClean="0"/>
            <a:t>方案」實施</a:t>
          </a:r>
          <a:endParaRPr lang="zh-TW" altLang="en-US" sz="1800" kern="1200" dirty="0"/>
        </a:p>
      </dsp:txBody>
      <dsp:txXfrm>
        <a:off x="432339" y="1244467"/>
        <a:ext cx="5637722" cy="479482"/>
      </dsp:txXfrm>
    </dsp:sp>
    <dsp:sp modelId="{5A3F2528-C86C-4415-937D-8E78DFC938DA}">
      <dsp:nvSpPr>
        <dsp:cNvPr id="0" name=""/>
        <dsp:cNvSpPr/>
      </dsp:nvSpPr>
      <dsp:spPr>
        <a:xfrm>
          <a:off x="0" y="2839338"/>
          <a:ext cx="81280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74904" rIns="630823"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t>分析所得進行成果開發，包含調整介面及改善內容，並納入程式設計及教材發展的依據</a:t>
          </a:r>
          <a:endParaRPr lang="zh-TW" altLang="en-US" sz="1800" kern="1200" dirty="0"/>
        </a:p>
      </dsp:txBody>
      <dsp:txXfrm>
        <a:off x="0" y="2839338"/>
        <a:ext cx="8128000" cy="1048950"/>
      </dsp:txXfrm>
    </dsp:sp>
    <dsp:sp modelId="{5AE79DC2-4BE7-4E0B-9141-42FC16D66C5F}">
      <dsp:nvSpPr>
        <dsp:cNvPr id="0" name=""/>
        <dsp:cNvSpPr/>
      </dsp:nvSpPr>
      <dsp:spPr>
        <a:xfrm>
          <a:off x="406400" y="2573658"/>
          <a:ext cx="56896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zh-TW" altLang="en-US" sz="1800" kern="1200" dirty="0" smtClean="0"/>
            <a:t>參與平台提供改善建議</a:t>
          </a:r>
          <a:endParaRPr lang="zh-TW" altLang="en-US" sz="1800" kern="1200" dirty="0"/>
        </a:p>
      </dsp:txBody>
      <dsp:txXfrm>
        <a:off x="432339" y="2599597"/>
        <a:ext cx="5637722" cy="479482"/>
      </dsp:txXfrm>
    </dsp:sp>
    <dsp:sp modelId="{5D0041D1-1326-4492-96AB-55C66465C596}">
      <dsp:nvSpPr>
        <dsp:cNvPr id="0" name=""/>
        <dsp:cNvSpPr/>
      </dsp:nvSpPr>
      <dsp:spPr>
        <a:xfrm>
          <a:off x="0" y="4251168"/>
          <a:ext cx="81280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823" tIns="374904" rIns="630823"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smtClean="0"/>
            <a:t>針對地方政府學力不均現象、載具管理系統運用方式、教育政策建議方向等提出建言</a:t>
          </a:r>
          <a:endParaRPr lang="zh-TW" altLang="en-US" sz="1800" kern="1200" dirty="0"/>
        </a:p>
      </dsp:txBody>
      <dsp:txXfrm>
        <a:off x="0" y="4251168"/>
        <a:ext cx="8128000" cy="1048950"/>
      </dsp:txXfrm>
    </dsp:sp>
    <dsp:sp modelId="{F6982C5F-9C69-412D-9FEE-6CF0581DBEED}">
      <dsp:nvSpPr>
        <dsp:cNvPr id="0" name=""/>
        <dsp:cNvSpPr/>
      </dsp:nvSpPr>
      <dsp:spPr>
        <a:xfrm>
          <a:off x="406400" y="3985488"/>
          <a:ext cx="56896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zh-TW" altLang="en-US" sz="1800" kern="1200" dirty="0" smtClean="0"/>
            <a:t>對業界合作單位提出解決方案</a:t>
          </a:r>
          <a:endParaRPr lang="zh-TW" altLang="en-US" sz="1800" kern="1200" dirty="0"/>
        </a:p>
      </dsp:txBody>
      <dsp:txXfrm>
        <a:off x="432339" y="4011427"/>
        <a:ext cx="56377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B5BAC-F207-42CA-92AC-C6C64EEC7F9A}">
      <dsp:nvSpPr>
        <dsp:cNvPr id="0" name=""/>
        <dsp:cNvSpPr/>
      </dsp:nvSpPr>
      <dsp:spPr>
        <a:xfrm>
          <a:off x="3243" y="678916"/>
          <a:ext cx="2573412" cy="15440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t>運用統一排課時間減少修課障礙</a:t>
          </a:r>
          <a:endParaRPr lang="zh-TW" altLang="en-US" sz="2100" kern="1200" dirty="0"/>
        </a:p>
      </dsp:txBody>
      <dsp:txXfrm>
        <a:off x="3243" y="678916"/>
        <a:ext cx="2573412" cy="1544047"/>
      </dsp:txXfrm>
    </dsp:sp>
    <dsp:sp modelId="{34870B9A-18B9-4D36-AF9E-05F0BD12F7ED}">
      <dsp:nvSpPr>
        <dsp:cNvPr id="0" name=""/>
        <dsp:cNvSpPr/>
      </dsp:nvSpPr>
      <dsp:spPr>
        <a:xfrm>
          <a:off x="2833997" y="678916"/>
          <a:ext cx="2573412" cy="154404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smtClean="0"/>
            <a:t>免收學分費</a:t>
          </a:r>
          <a:endParaRPr lang="en-US" altLang="zh-TW" sz="2100" kern="1200" dirty="0" smtClean="0"/>
        </a:p>
      </dsp:txBody>
      <dsp:txXfrm>
        <a:off x="2833997" y="678916"/>
        <a:ext cx="2573412" cy="1544047"/>
      </dsp:txXfrm>
    </dsp:sp>
    <dsp:sp modelId="{E1D81D9D-22AC-4A55-8C2C-E1188CB9B7FD}">
      <dsp:nvSpPr>
        <dsp:cNvPr id="0" name=""/>
        <dsp:cNvSpPr/>
      </dsp:nvSpPr>
      <dsp:spPr>
        <a:xfrm>
          <a:off x="5664751" y="678916"/>
          <a:ext cx="2573412" cy="15440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smtClean="0"/>
            <a:t>採認大學部及研究所自由及專業畢業學分</a:t>
          </a:r>
          <a:endParaRPr lang="en-US" altLang="zh-TW" sz="2100" kern="1200" dirty="0" smtClean="0"/>
        </a:p>
      </dsp:txBody>
      <dsp:txXfrm>
        <a:off x="5664751" y="678916"/>
        <a:ext cx="2573412" cy="1544047"/>
      </dsp:txXfrm>
    </dsp:sp>
    <dsp:sp modelId="{7EDC060A-BC14-4B19-99C6-CE91FACFBBD9}">
      <dsp:nvSpPr>
        <dsp:cNvPr id="0" name=""/>
        <dsp:cNvSpPr/>
      </dsp:nvSpPr>
      <dsp:spPr>
        <a:xfrm>
          <a:off x="8495504" y="678916"/>
          <a:ext cx="2573412" cy="154404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smtClean="0"/>
            <a:t>優先安排合作廠商及機構進行實習及就業</a:t>
          </a:r>
          <a:endParaRPr lang="en-US" altLang="zh-TW" sz="2100" kern="1200" dirty="0" smtClean="0"/>
        </a:p>
      </dsp:txBody>
      <dsp:txXfrm>
        <a:off x="8495504" y="678916"/>
        <a:ext cx="2573412" cy="1544047"/>
      </dsp:txXfrm>
    </dsp:sp>
    <dsp:sp modelId="{EDFA169D-E785-4B67-91C1-BF4EC13CC142}">
      <dsp:nvSpPr>
        <dsp:cNvPr id="0" name=""/>
        <dsp:cNvSpPr/>
      </dsp:nvSpPr>
      <dsp:spPr>
        <a:xfrm>
          <a:off x="1418620" y="2480305"/>
          <a:ext cx="2573412" cy="154404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smtClean="0"/>
            <a:t>強化就業能力培訓與輔導</a:t>
          </a:r>
          <a:endParaRPr lang="zh-TW" altLang="en-US" sz="2100" kern="1200" dirty="0"/>
        </a:p>
      </dsp:txBody>
      <dsp:txXfrm>
        <a:off x="1418620" y="2480305"/>
        <a:ext cx="2573412" cy="1544047"/>
      </dsp:txXfrm>
    </dsp:sp>
    <dsp:sp modelId="{0326565C-0D17-42F1-B3D3-ACB21D5FC598}">
      <dsp:nvSpPr>
        <dsp:cNvPr id="0" name=""/>
        <dsp:cNvSpPr/>
      </dsp:nvSpPr>
      <dsp:spPr>
        <a:xfrm>
          <a:off x="4249374" y="2480305"/>
          <a:ext cx="2573412" cy="15440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smtClean="0"/>
            <a:t>鼓勵本校學生，參加教育數據分析的相關競賽，提供交通費及報名費的補助。</a:t>
          </a:r>
          <a:endParaRPr lang="en-US" altLang="zh-TW" sz="2100" kern="1200" smtClean="0"/>
        </a:p>
      </dsp:txBody>
      <dsp:txXfrm>
        <a:off x="4249374" y="2480305"/>
        <a:ext cx="2573412" cy="1544047"/>
      </dsp:txXfrm>
    </dsp:sp>
    <dsp:sp modelId="{90445D42-2311-429B-9CFD-E8AAAF09F02A}">
      <dsp:nvSpPr>
        <dsp:cNvPr id="0" name=""/>
        <dsp:cNvSpPr/>
      </dsp:nvSpPr>
      <dsp:spPr>
        <a:xfrm>
          <a:off x="7080127" y="2480305"/>
          <a:ext cx="2573412" cy="154404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smtClean="0"/>
            <a:t>已有「國立臺中教育大學學生專業證照獎勵申請規定」</a:t>
          </a:r>
          <a:endParaRPr lang="zh-TW" altLang="en-US" sz="2100" kern="1200" dirty="0"/>
        </a:p>
      </dsp:txBody>
      <dsp:txXfrm>
        <a:off x="7080127" y="2480305"/>
        <a:ext cx="2573412" cy="1544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5AE8-CB64-48C2-8A1B-37F693BA2A76}">
      <dsp:nvSpPr>
        <dsp:cNvPr id="0" name=""/>
        <dsp:cNvSpPr/>
      </dsp:nvSpPr>
      <dsp:spPr>
        <a:xfrm>
          <a:off x="0" y="392016"/>
          <a:ext cx="9368118" cy="115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7070" tIns="479044" rIns="727070" bIns="113792" numCol="1" spcCol="1270" anchor="t" anchorCtr="0">
          <a:noAutofit/>
        </a:bodyPr>
        <a:lstStyle/>
        <a:p>
          <a:pPr marL="171450" lvl="1" indent="-171450" algn="l" defTabSz="711200">
            <a:lnSpc>
              <a:spcPts val="1680"/>
            </a:lnSpc>
            <a:spcBef>
              <a:spcPct val="0"/>
            </a:spcBef>
            <a:spcAft>
              <a:spcPts val="0"/>
            </a:spcAft>
            <a:buChar char="••"/>
          </a:pPr>
          <a:r>
            <a:rPr lang="zh-TW" altLang="en-US" sz="1600" kern="1200" dirty="0" smtClean="0">
              <a:latin typeface="微軟正黑體" panose="020B0604030504040204" pitchFamily="34" charset="-120"/>
              <a:ea typeface="微軟正黑體" panose="020B0604030504040204" pitchFamily="34" charset="-120"/>
            </a:rPr>
            <a:t>本計畫授課教師來自不同學院跨領域教師。將協助組成專業社群，透過定期聚會、共同備課，完成密切結合目標導向課程內容。</a:t>
          </a:r>
          <a:endParaRPr lang="zh-TW" altLang="en-US" sz="1600" kern="1200" dirty="0">
            <a:latin typeface="微軟正黑體" panose="020B0604030504040204" pitchFamily="34" charset="-120"/>
            <a:ea typeface="微軟正黑體" panose="020B0604030504040204" pitchFamily="34" charset="-120"/>
          </a:endParaRPr>
        </a:p>
        <a:p>
          <a:pPr marL="57150" lvl="1" indent="-57150" algn="l" defTabSz="400050">
            <a:lnSpc>
              <a:spcPct val="90000"/>
            </a:lnSpc>
            <a:spcBef>
              <a:spcPct val="0"/>
            </a:spcBef>
            <a:spcAft>
              <a:spcPct val="15000"/>
            </a:spcAft>
            <a:buChar char="••"/>
          </a:pPr>
          <a:endParaRPr lang="zh-TW" altLang="en-US" sz="900" kern="1200" dirty="0"/>
        </a:p>
      </dsp:txBody>
      <dsp:txXfrm>
        <a:off x="0" y="392016"/>
        <a:ext cx="9368118" cy="1159200"/>
      </dsp:txXfrm>
    </dsp:sp>
    <dsp:sp modelId="{48340149-BDE0-4B23-83DE-8E21CEADBD4E}">
      <dsp:nvSpPr>
        <dsp:cNvPr id="0" name=""/>
        <dsp:cNvSpPr/>
      </dsp:nvSpPr>
      <dsp:spPr>
        <a:xfrm>
          <a:off x="468405" y="52536"/>
          <a:ext cx="6557682"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865" tIns="0" rIns="247865" bIns="0" numCol="1" spcCol="1270" anchor="ctr" anchorCtr="0">
          <a:noAutofit/>
        </a:bodyPr>
        <a:lstStyle/>
        <a:p>
          <a:pPr lvl="0" algn="l" defTabSz="1066800">
            <a:lnSpc>
              <a:spcPct val="90000"/>
            </a:lnSpc>
            <a:spcBef>
              <a:spcPct val="0"/>
            </a:spcBef>
            <a:spcAft>
              <a:spcPct val="15000"/>
            </a:spcAft>
          </a:pPr>
          <a:r>
            <a:rPr lang="zh-TW" altLang="en-US" sz="2400" b="1" kern="1200" dirty="0" smtClean="0">
              <a:latin typeface="微軟正黑體" panose="020B0604030504040204" pitchFamily="34" charset="-120"/>
              <a:ea typeface="微軟正黑體" panose="020B0604030504040204" pitchFamily="34" charset="-120"/>
            </a:rPr>
            <a:t>跨領域教師社群</a:t>
          </a:r>
          <a:endParaRPr lang="zh-TW" altLang="en-US" sz="900" kern="1200" dirty="0"/>
        </a:p>
      </dsp:txBody>
      <dsp:txXfrm>
        <a:off x="501549" y="85680"/>
        <a:ext cx="6491394" cy="612672"/>
      </dsp:txXfrm>
    </dsp:sp>
    <dsp:sp modelId="{2870179D-257F-4DCB-911B-80B3150F5D2F}">
      <dsp:nvSpPr>
        <dsp:cNvPr id="0" name=""/>
        <dsp:cNvSpPr/>
      </dsp:nvSpPr>
      <dsp:spPr>
        <a:xfrm>
          <a:off x="0" y="2014896"/>
          <a:ext cx="9368118" cy="119542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7070" tIns="479044" rIns="727070" bIns="113792" numCol="1" spcCol="1270" anchor="t" anchorCtr="0">
          <a:noAutofit/>
        </a:bodyPr>
        <a:lstStyle/>
        <a:p>
          <a:pPr marL="171450" lvl="1" indent="-171450" algn="l" defTabSz="711200">
            <a:lnSpc>
              <a:spcPts val="1680"/>
            </a:lnSpc>
            <a:spcBef>
              <a:spcPct val="0"/>
            </a:spcBef>
            <a:spcAft>
              <a:spcPts val="0"/>
            </a:spcAft>
            <a:buChar char="••"/>
          </a:pPr>
          <a:r>
            <a:rPr lang="zh-TW" altLang="en-US" sz="1600" kern="1200" dirty="0" smtClean="0">
              <a:latin typeface="微軟正黑體" panose="020B0604030504040204" pitchFamily="34" charset="-120"/>
              <a:ea typeface="微軟正黑體" panose="020B0604030504040204" pitchFamily="34" charset="-120"/>
            </a:rPr>
            <a:t>採取「業界出題、學界解題」方式合作，針對政府公開資料的產業合作，實務專案產出有效解決方案。並提供獎金。</a:t>
          </a:r>
          <a:r>
            <a:rPr lang="zh-TW" altLang="en-US" sz="1600" kern="1200" dirty="0" smtClean="0"/>
            <a:t>業界提供問題 給ˇ學生實作</a:t>
          </a:r>
          <a:endParaRPr lang="zh-TW" altLang="en-US" sz="1600" kern="1200" dirty="0">
            <a:latin typeface="微軟正黑體" panose="020B0604030504040204" pitchFamily="34" charset="-120"/>
            <a:ea typeface="微軟正黑體" panose="020B0604030504040204" pitchFamily="34" charset="-120"/>
          </a:endParaRPr>
        </a:p>
        <a:p>
          <a:pPr marL="114300" lvl="1" indent="-114300" algn="l" defTabSz="533400">
            <a:lnSpc>
              <a:spcPct val="90000"/>
            </a:lnSpc>
            <a:spcBef>
              <a:spcPct val="0"/>
            </a:spcBef>
            <a:spcAft>
              <a:spcPct val="15000"/>
            </a:spcAft>
            <a:buChar char="••"/>
          </a:pPr>
          <a:endParaRPr lang="zh-TW" altLang="en-US" sz="1200" kern="1200" dirty="0"/>
        </a:p>
      </dsp:txBody>
      <dsp:txXfrm>
        <a:off x="0" y="2014896"/>
        <a:ext cx="9368118" cy="1195424"/>
      </dsp:txXfrm>
    </dsp:sp>
    <dsp:sp modelId="{5EEAF9A4-8B3E-47EA-91B7-56B557A21345}">
      <dsp:nvSpPr>
        <dsp:cNvPr id="0" name=""/>
        <dsp:cNvSpPr/>
      </dsp:nvSpPr>
      <dsp:spPr>
        <a:xfrm>
          <a:off x="468405" y="1675416"/>
          <a:ext cx="6557682"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865" tIns="0" rIns="247865" bIns="0" numCol="1" spcCol="1270" anchor="ctr" anchorCtr="0">
          <a:noAutofit/>
        </a:bodyPr>
        <a:lstStyle/>
        <a:p>
          <a:pPr lvl="0" algn="l" defTabSz="1066800">
            <a:lnSpc>
              <a:spcPts val="3360"/>
            </a:lnSpc>
            <a:spcBef>
              <a:spcPct val="0"/>
            </a:spcBef>
            <a:spcAft>
              <a:spcPts val="0"/>
            </a:spcAft>
          </a:pPr>
          <a:r>
            <a:rPr lang="zh-TW" altLang="en-US" sz="2400" b="1" kern="1200" dirty="0" smtClean="0">
              <a:latin typeface="微軟正黑體" panose="020B0604030504040204" pitchFamily="34" charset="-120"/>
              <a:ea typeface="微軟正黑體" panose="020B0604030504040204" pitchFamily="34" charset="-120"/>
            </a:rPr>
            <a:t>實習實作</a:t>
          </a:r>
          <a:endParaRPr lang="zh-TW" altLang="en-US" sz="2400" b="1" kern="1200" dirty="0">
            <a:latin typeface="微軟正黑體" panose="020B0604030504040204" pitchFamily="34" charset="-120"/>
            <a:ea typeface="微軟正黑體" panose="020B0604030504040204" pitchFamily="34" charset="-120"/>
          </a:endParaRPr>
        </a:p>
      </dsp:txBody>
      <dsp:txXfrm>
        <a:off x="501549" y="1708560"/>
        <a:ext cx="6491394" cy="612672"/>
      </dsp:txXfrm>
    </dsp:sp>
    <dsp:sp modelId="{8F1623AE-1F3B-41DC-BEAA-7E6DB4CA862F}">
      <dsp:nvSpPr>
        <dsp:cNvPr id="0" name=""/>
        <dsp:cNvSpPr/>
      </dsp:nvSpPr>
      <dsp:spPr>
        <a:xfrm>
          <a:off x="0" y="3674001"/>
          <a:ext cx="9368118" cy="1032412"/>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7070" tIns="479044" rIns="727070" bIns="113792" numCol="1" spcCol="1270" anchor="t" anchorCtr="0">
          <a:noAutofit/>
        </a:bodyPr>
        <a:lstStyle/>
        <a:p>
          <a:pPr marL="171450" lvl="1" indent="-171450" algn="l" defTabSz="711200">
            <a:lnSpc>
              <a:spcPts val="1680"/>
            </a:lnSpc>
            <a:spcBef>
              <a:spcPct val="0"/>
            </a:spcBef>
            <a:spcAft>
              <a:spcPts val="0"/>
            </a:spcAft>
            <a:buChar char="••"/>
          </a:pPr>
          <a:r>
            <a:rPr lang="zh-TW" altLang="en-US" sz="1600" kern="1200" dirty="0" smtClean="0">
              <a:latin typeface="微軟正黑體" panose="020B0604030504040204" pitchFamily="34" charset="-120"/>
              <a:ea typeface="微軟正黑體" panose="020B0604030504040204" pitchFamily="34" charset="-120"/>
            </a:rPr>
            <a:t>將在本校既有規章下，聘請數位業界公司專家、鄰近大學領域教授，共同就上課主題進行授課。</a:t>
          </a:r>
          <a:endParaRPr lang="zh-TW" altLang="en-US" sz="1600" kern="1200" dirty="0">
            <a:latin typeface="微軟正黑體" panose="020B0604030504040204" pitchFamily="34" charset="-120"/>
            <a:ea typeface="微軟正黑體" panose="020B0604030504040204" pitchFamily="34" charset="-120"/>
          </a:endParaRPr>
        </a:p>
      </dsp:txBody>
      <dsp:txXfrm>
        <a:off x="0" y="3674001"/>
        <a:ext cx="9368118" cy="1032412"/>
      </dsp:txXfrm>
    </dsp:sp>
    <dsp:sp modelId="{A6A5F643-0813-4837-AF08-77828A156977}">
      <dsp:nvSpPr>
        <dsp:cNvPr id="0" name=""/>
        <dsp:cNvSpPr/>
      </dsp:nvSpPr>
      <dsp:spPr>
        <a:xfrm>
          <a:off x="468405" y="3334521"/>
          <a:ext cx="6557682"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865" tIns="0" rIns="247865" bIns="0" numCol="1" spcCol="1270" anchor="ctr" anchorCtr="0">
          <a:noAutofit/>
        </a:bodyPr>
        <a:lstStyle/>
        <a:p>
          <a:pPr lvl="0" algn="l" defTabSz="1066800">
            <a:lnSpc>
              <a:spcPts val="3300"/>
            </a:lnSpc>
            <a:spcBef>
              <a:spcPct val="0"/>
            </a:spcBef>
            <a:spcAft>
              <a:spcPts val="0"/>
            </a:spcAft>
          </a:pPr>
          <a:r>
            <a:rPr lang="zh-TW" altLang="en-US" sz="2400" b="1" kern="1200" dirty="0" smtClean="0">
              <a:latin typeface="微軟正黑體" panose="020B0604030504040204" pitchFamily="34" charset="-120"/>
              <a:ea typeface="微軟正黑體" panose="020B0604030504040204" pitchFamily="34" charset="-120"/>
            </a:rPr>
            <a:t>業師偕同教學</a:t>
          </a:r>
          <a:endParaRPr lang="zh-TW" altLang="en-US" sz="2400" b="1" kern="1200" dirty="0">
            <a:latin typeface="微軟正黑體" panose="020B0604030504040204" pitchFamily="34" charset="-120"/>
            <a:ea typeface="微軟正黑體" panose="020B0604030504040204" pitchFamily="34" charset="-120"/>
          </a:endParaRPr>
        </a:p>
      </dsp:txBody>
      <dsp:txXfrm>
        <a:off x="501549" y="3367665"/>
        <a:ext cx="6491394"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7FA7-FB1B-4A24-AA2B-E1E5DBDD7C1E}">
      <dsp:nvSpPr>
        <dsp:cNvPr id="0" name=""/>
        <dsp:cNvSpPr/>
      </dsp:nvSpPr>
      <dsp:spPr>
        <a:xfrm>
          <a:off x="926991" y="138994"/>
          <a:ext cx="2758511" cy="957994"/>
        </a:xfrm>
        <a:prstGeom prst="ellipse">
          <a:avLst/>
        </a:prstGeom>
        <a:solidFill>
          <a:srgbClr val="5B9BD5">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7DF8DE6-67A8-41F6-B11B-84260DC6EE43}">
      <dsp:nvSpPr>
        <dsp:cNvPr id="0" name=""/>
        <dsp:cNvSpPr/>
      </dsp:nvSpPr>
      <dsp:spPr>
        <a:xfrm>
          <a:off x="2043226" y="2484799"/>
          <a:ext cx="534595" cy="342141"/>
        </a:xfrm>
        <a:prstGeom prst="downArrow">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44D2951-0952-434C-9318-1986EC313200}">
      <dsp:nvSpPr>
        <dsp:cNvPr id="0" name=""/>
        <dsp:cNvSpPr/>
      </dsp:nvSpPr>
      <dsp:spPr>
        <a:xfrm>
          <a:off x="1027495" y="2758511"/>
          <a:ext cx="2566057" cy="64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多元學習成效評估</a:t>
          </a:r>
          <a:endParaRPr lang="zh-TW" altLang="en-US" sz="1800" b="1"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1027495" y="2758511"/>
        <a:ext cx="2566057" cy="641514"/>
      </dsp:txXfrm>
    </dsp:sp>
    <dsp:sp modelId="{41CDDF53-B890-4F10-A3FD-035B16532D1E}">
      <dsp:nvSpPr>
        <dsp:cNvPr id="0" name=""/>
        <dsp:cNvSpPr/>
      </dsp:nvSpPr>
      <dsp:spPr>
        <a:xfrm>
          <a:off x="1929892" y="1170977"/>
          <a:ext cx="962271" cy="962271"/>
        </a:xfrm>
        <a:prstGeom prst="ellipse">
          <a:avLst/>
        </a:prstGeom>
        <a:solidFill>
          <a:srgbClr val="5B9BD5">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smtClean="0">
              <a:solidFill>
                <a:sysClr val="window" lastClr="FFFFFF"/>
              </a:solidFill>
              <a:latin typeface="Calibri" panose="020F0502020204030204"/>
              <a:ea typeface="新細明體" panose="02020500000000000000" pitchFamily="18" charset="-120"/>
              <a:cs typeface="+mn-cs"/>
            </a:rPr>
            <a:t>校內成果展</a:t>
          </a:r>
          <a:endParaRPr lang="zh-TW" altLang="en-US" sz="1600" kern="1200">
            <a:solidFill>
              <a:sysClr val="window" lastClr="FFFFFF"/>
            </a:solidFill>
            <a:latin typeface="Calibri" panose="020F0502020204030204"/>
            <a:ea typeface="新細明體" panose="02020500000000000000" pitchFamily="18" charset="-120"/>
            <a:cs typeface="+mn-cs"/>
          </a:endParaRPr>
        </a:p>
      </dsp:txBody>
      <dsp:txXfrm>
        <a:off x="2070813" y="1311898"/>
        <a:ext cx="680429" cy="680429"/>
      </dsp:txXfrm>
    </dsp:sp>
    <dsp:sp modelId="{FB56255F-AE2C-4142-97DF-CF35C5C7A567}">
      <dsp:nvSpPr>
        <dsp:cNvPr id="0" name=""/>
        <dsp:cNvSpPr/>
      </dsp:nvSpPr>
      <dsp:spPr>
        <a:xfrm>
          <a:off x="1241333" y="449060"/>
          <a:ext cx="962271" cy="962271"/>
        </a:xfrm>
        <a:prstGeom prst="ellipse">
          <a:avLst/>
        </a:prstGeom>
        <a:solidFill>
          <a:srgbClr val="5B9BD5">
            <a:shade val="80000"/>
            <a:hueOff val="135632"/>
            <a:satOff val="2588"/>
            <a:lumOff val="114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smtClean="0">
              <a:solidFill>
                <a:sysClr val="window" lastClr="FFFFFF"/>
              </a:solidFill>
              <a:latin typeface="Calibri" panose="020F0502020204030204"/>
              <a:ea typeface="新細明體" panose="02020500000000000000" pitchFamily="18" charset="-120"/>
              <a:cs typeface="+mn-cs"/>
            </a:rPr>
            <a:t>實作成果</a:t>
          </a:r>
          <a:endParaRPr lang="zh-TW" altLang="en-US" sz="1600" kern="1200">
            <a:solidFill>
              <a:sysClr val="window" lastClr="FFFFFF"/>
            </a:solidFill>
            <a:latin typeface="Calibri" panose="020F0502020204030204"/>
            <a:ea typeface="新細明體" panose="02020500000000000000" pitchFamily="18" charset="-120"/>
            <a:cs typeface="+mn-cs"/>
          </a:endParaRPr>
        </a:p>
      </dsp:txBody>
      <dsp:txXfrm>
        <a:off x="1382254" y="589981"/>
        <a:ext cx="680429" cy="680429"/>
      </dsp:txXfrm>
    </dsp:sp>
    <dsp:sp modelId="{54906EE6-3006-4AE2-A433-966F31246186}">
      <dsp:nvSpPr>
        <dsp:cNvPr id="0" name=""/>
        <dsp:cNvSpPr/>
      </dsp:nvSpPr>
      <dsp:spPr>
        <a:xfrm>
          <a:off x="2224988" y="216404"/>
          <a:ext cx="962271" cy="962271"/>
        </a:xfrm>
        <a:prstGeom prst="ellipse">
          <a:avLst/>
        </a:prstGeom>
        <a:solidFill>
          <a:srgbClr val="5B9BD5">
            <a:shade val="80000"/>
            <a:hueOff val="271263"/>
            <a:satOff val="5175"/>
            <a:lumOff val="228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smtClean="0">
              <a:solidFill>
                <a:sysClr val="window" lastClr="FFFFFF"/>
              </a:solidFill>
              <a:latin typeface="Calibri" panose="020F0502020204030204"/>
              <a:ea typeface="新細明體" panose="02020500000000000000" pitchFamily="18" charset="-120"/>
              <a:cs typeface="+mn-cs"/>
            </a:rPr>
            <a:t>競賽證照</a:t>
          </a:r>
          <a:endParaRPr lang="zh-TW" altLang="en-US" sz="1600" kern="1200">
            <a:solidFill>
              <a:sysClr val="window" lastClr="FFFFFF"/>
            </a:solidFill>
            <a:latin typeface="Calibri" panose="020F0502020204030204"/>
            <a:ea typeface="新細明體" panose="02020500000000000000" pitchFamily="18" charset="-120"/>
            <a:cs typeface="+mn-cs"/>
          </a:endParaRPr>
        </a:p>
      </dsp:txBody>
      <dsp:txXfrm>
        <a:off x="2365909" y="357325"/>
        <a:ext cx="680429" cy="680429"/>
      </dsp:txXfrm>
    </dsp:sp>
    <dsp:sp modelId="{67A93892-B001-4345-B13F-07BE6DC48C49}">
      <dsp:nvSpPr>
        <dsp:cNvPr id="0" name=""/>
        <dsp:cNvSpPr/>
      </dsp:nvSpPr>
      <dsp:spPr>
        <a:xfrm>
          <a:off x="813657" y="21383"/>
          <a:ext cx="2993733" cy="2394987"/>
        </a:xfrm>
        <a:prstGeom prst="funnel">
          <a:avLst/>
        </a:prstGeom>
        <a:solidFill>
          <a:sysClr val="window" lastClr="FFFFFF">
            <a:alpha val="4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C62BD4A-0F93-4287-BE9F-99700C2DC769}" type="datetimeFigureOut">
              <a:rPr lang="zh-TW" altLang="en-US" smtClean="0"/>
              <a:t>2023/1/3</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3ED896A-3059-4C5B-97B1-D1169E4E9E09}" type="slidenum">
              <a:rPr lang="zh-TW" altLang="en-US" smtClean="0"/>
              <a:t>‹#›</a:t>
            </a:fld>
            <a:endParaRPr lang="zh-TW" altLang="en-US"/>
          </a:p>
        </p:txBody>
      </p:sp>
    </p:spTree>
    <p:extLst>
      <p:ext uri="{BB962C8B-B14F-4D97-AF65-F5344CB8AC3E}">
        <p14:creationId xmlns:p14="http://schemas.microsoft.com/office/powerpoint/2010/main" val="279009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529" cy="497524"/>
          </a:xfrm>
          <a:prstGeom prst="rect">
            <a:avLst/>
          </a:prstGeom>
          <a:noFill/>
          <a:ln>
            <a:noFill/>
          </a:ln>
        </p:spPr>
        <p:txBody>
          <a:bodyPr spcFirstLastPara="1" wrap="square" lIns="91550" tIns="45775" rIns="91550" bIns="457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082" y="0"/>
            <a:ext cx="2950529" cy="497524"/>
          </a:xfrm>
          <a:prstGeom prst="rect">
            <a:avLst/>
          </a:prstGeom>
          <a:noFill/>
          <a:ln>
            <a:noFill/>
          </a:ln>
        </p:spPr>
        <p:txBody>
          <a:bodyPr spcFirstLastPara="1" wrap="square" lIns="91550" tIns="45775" rIns="91550" bIns="457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403" y="4782900"/>
            <a:ext cx="5446396" cy="3913425"/>
          </a:xfrm>
          <a:prstGeom prst="rect">
            <a:avLst/>
          </a:prstGeom>
          <a:noFill/>
          <a:ln>
            <a:noFill/>
          </a:ln>
        </p:spPr>
        <p:txBody>
          <a:bodyPr spcFirstLastPara="1" wrap="square" lIns="91550" tIns="45775" rIns="91550" bIns="457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1814"/>
            <a:ext cx="2950529" cy="497524"/>
          </a:xfrm>
          <a:prstGeom prst="rect">
            <a:avLst/>
          </a:prstGeom>
          <a:noFill/>
          <a:ln>
            <a:noFill/>
          </a:ln>
        </p:spPr>
        <p:txBody>
          <a:bodyPr spcFirstLastPara="1" wrap="square" lIns="91550" tIns="45775" rIns="91550" bIns="457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082" y="9441814"/>
            <a:ext cx="2950529" cy="497524"/>
          </a:xfrm>
          <a:prstGeom prst="rect">
            <a:avLst/>
          </a:prstGeom>
          <a:noFill/>
          <a:ln>
            <a:noFill/>
          </a:ln>
        </p:spPr>
        <p:txBody>
          <a:bodyPr spcFirstLastPara="1" wrap="square" lIns="91550" tIns="45775" rIns="91550" bIns="45775"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2418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76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30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77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78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921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74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66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13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57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38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e3f0182f1b091a_0:notes"/>
          <p:cNvSpPr txBox="1">
            <a:spLocks noGrp="1"/>
          </p:cNvSpPr>
          <p:nvPr>
            <p:ph type="body" idx="1"/>
          </p:nvPr>
        </p:nvSpPr>
        <p:spPr>
          <a:xfrm>
            <a:off x="680403" y="4782900"/>
            <a:ext cx="5446500" cy="3913500"/>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dirty="0"/>
          </a:p>
        </p:txBody>
      </p:sp>
      <p:sp>
        <p:nvSpPr>
          <p:cNvPr id="148" name="Google Shape;148;g54e3f0182f1b091a_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422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e3f0182f1b091a_0:notes"/>
          <p:cNvSpPr txBox="1">
            <a:spLocks noGrp="1"/>
          </p:cNvSpPr>
          <p:nvPr>
            <p:ph type="body" idx="1"/>
          </p:nvPr>
        </p:nvSpPr>
        <p:spPr>
          <a:xfrm>
            <a:off x="680403" y="4782900"/>
            <a:ext cx="5446500" cy="3913500"/>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48" name="Google Shape;148;g54e3f0182f1b091a_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79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e3f0182f1b091a_0:notes"/>
          <p:cNvSpPr txBox="1">
            <a:spLocks noGrp="1"/>
          </p:cNvSpPr>
          <p:nvPr>
            <p:ph type="body" idx="1"/>
          </p:nvPr>
        </p:nvSpPr>
        <p:spPr>
          <a:xfrm>
            <a:off x="680403" y="4782900"/>
            <a:ext cx="5446500" cy="3913500"/>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48" name="Google Shape;148;g54e3f0182f1b091a_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66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e3f0182f1b091a_0:notes"/>
          <p:cNvSpPr txBox="1">
            <a:spLocks noGrp="1"/>
          </p:cNvSpPr>
          <p:nvPr>
            <p:ph type="body" idx="1"/>
          </p:nvPr>
        </p:nvSpPr>
        <p:spPr>
          <a:xfrm>
            <a:off x="680403" y="4782900"/>
            <a:ext cx="5446500" cy="3913500"/>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48" name="Google Shape;148;g54e3f0182f1b091a_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965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131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79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f7c663d184b166b_22:notes"/>
          <p:cNvSpPr txBox="1">
            <a:spLocks noGrp="1"/>
          </p:cNvSpPr>
          <p:nvPr>
            <p:ph type="body" idx="1"/>
          </p:nvPr>
        </p:nvSpPr>
        <p:spPr>
          <a:xfrm>
            <a:off x="680403" y="4782900"/>
            <a:ext cx="5446500" cy="3913500"/>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dirty="0"/>
          </a:p>
        </p:txBody>
      </p:sp>
      <p:sp>
        <p:nvSpPr>
          <p:cNvPr id="281" name="Google Shape;281;g6f7c663d184b166b_2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74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72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dirty="0"/>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58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dirty="0"/>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5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dirty="0"/>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33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0403" y="4782900"/>
            <a:ext cx="5446396" cy="3913425"/>
          </a:xfrm>
          <a:prstGeom prst="rect">
            <a:avLst/>
          </a:prstGeom>
        </p:spPr>
        <p:txBody>
          <a:bodyPr spcFirstLastPara="1" wrap="square" lIns="91550" tIns="45775" rIns="91550" bIns="4577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76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1"/>
        <p:cNvGrpSpPr/>
        <p:nvPr/>
      </p:nvGrpSpPr>
      <p:grpSpPr>
        <a:xfrm>
          <a:off x="0" y="0"/>
          <a:ext cx="0" cy="0"/>
          <a:chOff x="0" y="0"/>
          <a:chExt cx="0" cy="0"/>
        </a:xfrm>
      </p:grpSpPr>
      <p:sp>
        <p:nvSpPr>
          <p:cNvPr id="22" name="Google Shape;22;p5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5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5183188" y="987427"/>
            <a:ext cx="6172200" cy="4873625"/>
          </a:xfrm>
          <a:prstGeom prst="rect">
            <a:avLst/>
          </a:prstGeom>
          <a:noFill/>
          <a:ln>
            <a:noFill/>
          </a:ln>
        </p:spPr>
      </p:sp>
      <p:sp>
        <p:nvSpPr>
          <p:cNvPr id="68" name="Google Shape;68;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diagramData" Target="../diagrams/data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diagramDrawing" Target="../diagrams/drawing4.xml"/><Relationship Id="rId5" Type="http://schemas.openxmlformats.org/officeDocument/2006/relationships/image" Target="../media/image9.png"/><Relationship Id="rId10" Type="http://schemas.openxmlformats.org/officeDocument/2006/relationships/diagramColors" Target="../diagrams/colors4.xml"/><Relationship Id="rId4" Type="http://schemas.openxmlformats.org/officeDocument/2006/relationships/image" Target="../media/image8.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7.png"/><Relationship Id="rId7" Type="http://schemas.openxmlformats.org/officeDocument/2006/relationships/diagramData" Target="../diagrams/data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diagramDrawing" Target="../diagrams/drawing5.xml"/><Relationship Id="rId5" Type="http://schemas.openxmlformats.org/officeDocument/2006/relationships/image" Target="../media/image9.png"/><Relationship Id="rId10" Type="http://schemas.openxmlformats.org/officeDocument/2006/relationships/diagramColors" Target="../diagrams/colors5.xml"/><Relationship Id="rId4" Type="http://schemas.openxmlformats.org/officeDocument/2006/relationships/image" Target="../media/image8.png"/><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7.png"/><Relationship Id="rId7" Type="http://schemas.openxmlformats.org/officeDocument/2006/relationships/diagramData" Target="../diagrams/data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6.xml"/><Relationship Id="rId5" Type="http://schemas.openxmlformats.org/officeDocument/2006/relationships/image" Target="../media/image2.png"/><Relationship Id="rId10" Type="http://schemas.openxmlformats.org/officeDocument/2006/relationships/diagramColors" Target="../diagrams/colors6.xml"/><Relationship Id="rId4" Type="http://schemas.openxmlformats.org/officeDocument/2006/relationships/image" Target="../media/image8.png"/><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7.png"/><Relationship Id="rId7" Type="http://schemas.openxmlformats.org/officeDocument/2006/relationships/diagramData" Target="../diagrams/data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7.xml"/><Relationship Id="rId5" Type="http://schemas.openxmlformats.org/officeDocument/2006/relationships/image" Target="../media/image2.png"/><Relationship Id="rId10" Type="http://schemas.openxmlformats.org/officeDocument/2006/relationships/diagramColors" Target="../diagrams/colors7.xml"/><Relationship Id="rId4" Type="http://schemas.openxmlformats.org/officeDocument/2006/relationships/image" Target="../media/image8.png"/><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diagramDrawing" Target="../diagrams/drawing1.xml"/><Relationship Id="rId5" Type="http://schemas.openxmlformats.org/officeDocument/2006/relationships/image" Target="../media/image9.png"/><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9.png"/><Relationship Id="rId5" Type="http://schemas.openxmlformats.org/officeDocument/2006/relationships/image" Target="../media/image10.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hyperlink" Target="https://www.youtube.com/watch?v=9TeV0h1FXb4&amp;t=1291s" TargetMode="External"/><Relationship Id="rId3" Type="http://schemas.openxmlformats.org/officeDocument/2006/relationships/image" Target="../media/image7.png"/><Relationship Id="rId7" Type="http://schemas.openxmlformats.org/officeDocument/2006/relationships/diagramData" Target="../diagrams/data3.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8.pn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87"/>
        <p:cNvGrpSpPr/>
        <p:nvPr/>
      </p:nvGrpSpPr>
      <p:grpSpPr>
        <a:xfrm>
          <a:off x="0" y="0"/>
          <a:ext cx="0" cy="0"/>
          <a:chOff x="0" y="0"/>
          <a:chExt cx="0" cy="0"/>
        </a:xfrm>
      </p:grpSpPr>
      <p:grpSp>
        <p:nvGrpSpPr>
          <p:cNvPr id="88" name="Google Shape;88;p1"/>
          <p:cNvGrpSpPr/>
          <p:nvPr/>
        </p:nvGrpSpPr>
        <p:grpSpPr>
          <a:xfrm>
            <a:off x="-12" y="-11"/>
            <a:ext cx="12192002" cy="6858000"/>
            <a:chOff x="0" y="0"/>
            <a:chExt cx="12192002" cy="6858000"/>
          </a:xfrm>
        </p:grpSpPr>
        <p:pic>
          <p:nvPicPr>
            <p:cNvPr id="89" name="Google Shape;89;p1"/>
            <p:cNvPicPr preferRelativeResize="0"/>
            <p:nvPr/>
          </p:nvPicPr>
          <p:blipFill rotWithShape="1">
            <a:blip r:embed="rId3">
              <a:alphaModFix/>
            </a:blip>
            <a:srcRect t="49257" r="3110" b="6422"/>
            <a:stretch/>
          </p:blipFill>
          <p:spPr>
            <a:xfrm>
              <a:off x="0" y="0"/>
              <a:ext cx="12192002" cy="6858000"/>
            </a:xfrm>
            <a:prstGeom prst="rect">
              <a:avLst/>
            </a:prstGeom>
            <a:noFill/>
            <a:ln>
              <a:noFill/>
            </a:ln>
          </p:spPr>
        </p:pic>
        <p:pic>
          <p:nvPicPr>
            <p:cNvPr id="90" name="Google Shape;90;p1"/>
            <p:cNvPicPr preferRelativeResize="0"/>
            <p:nvPr/>
          </p:nvPicPr>
          <p:blipFill rotWithShape="1">
            <a:blip r:embed="rId4">
              <a:alphaModFix/>
            </a:blip>
            <a:srcRect l="77042" t="1852" r="6206" b="85778"/>
            <a:stretch/>
          </p:blipFill>
          <p:spPr>
            <a:xfrm rot="10">
              <a:off x="3445414" y="261873"/>
              <a:ext cx="1447123" cy="1382968"/>
            </a:xfrm>
            <a:prstGeom prst="rect">
              <a:avLst/>
            </a:prstGeom>
            <a:noFill/>
            <a:ln>
              <a:noFill/>
            </a:ln>
          </p:spPr>
        </p:pic>
        <p:pic>
          <p:nvPicPr>
            <p:cNvPr id="91" name="Google Shape;91;p1"/>
            <p:cNvPicPr preferRelativeResize="0"/>
            <p:nvPr/>
          </p:nvPicPr>
          <p:blipFill rotWithShape="1">
            <a:blip r:embed="rId5">
              <a:alphaModFix/>
            </a:blip>
            <a:srcRect l="76460" t="14390" r="6522" b="73057"/>
            <a:stretch/>
          </p:blipFill>
          <p:spPr>
            <a:xfrm>
              <a:off x="5055650" y="178675"/>
              <a:ext cx="1447123" cy="1382974"/>
            </a:xfrm>
            <a:prstGeom prst="rect">
              <a:avLst/>
            </a:prstGeom>
            <a:noFill/>
            <a:ln>
              <a:noFill/>
            </a:ln>
          </p:spPr>
        </p:pic>
        <p:pic>
          <p:nvPicPr>
            <p:cNvPr id="92" name="Google Shape;92;p1"/>
            <p:cNvPicPr preferRelativeResize="0"/>
            <p:nvPr/>
          </p:nvPicPr>
          <p:blipFill rotWithShape="1">
            <a:blip r:embed="rId6">
              <a:alphaModFix/>
            </a:blip>
            <a:srcRect l="65993" t="16275" r="24360" b="71839"/>
            <a:stretch/>
          </p:blipFill>
          <p:spPr>
            <a:xfrm>
              <a:off x="54293" y="4855169"/>
              <a:ext cx="920109" cy="1605302"/>
            </a:xfrm>
            <a:prstGeom prst="rect">
              <a:avLst/>
            </a:prstGeom>
            <a:noFill/>
            <a:ln>
              <a:noFill/>
            </a:ln>
          </p:spPr>
        </p:pic>
      </p:grpSp>
      <p:sp>
        <p:nvSpPr>
          <p:cNvPr id="95" name="Google Shape;95;p1"/>
          <p:cNvSpPr txBox="1"/>
          <p:nvPr/>
        </p:nvSpPr>
        <p:spPr>
          <a:xfrm>
            <a:off x="1989019" y="4214634"/>
            <a:ext cx="8408400" cy="1849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A3838"/>
              </a:buClr>
              <a:buSzPts val="3600"/>
              <a:buFont typeface="Arial"/>
              <a:buNone/>
            </a:pPr>
            <a:endParaRPr sz="2400" b="0" i="0" u="none" strike="noStrike" cap="none" dirty="0">
              <a:solidFill>
                <a:srgbClr val="3A3838"/>
              </a:solidFill>
              <a:latin typeface="微軟正黑體" panose="020B0604030504040204" pitchFamily="34" charset="-120"/>
              <a:ea typeface="微軟正黑體" panose="020B0604030504040204" pitchFamily="34" charset="-120"/>
              <a:sym typeface="Arial"/>
            </a:endParaRPr>
          </a:p>
        </p:txBody>
      </p:sp>
      <p:pic>
        <p:nvPicPr>
          <p:cNvPr id="96" name="Google Shape;96;p1"/>
          <p:cNvPicPr preferRelativeResize="0"/>
          <p:nvPr/>
        </p:nvPicPr>
        <p:blipFill rotWithShape="1">
          <a:blip r:embed="rId4">
            <a:alphaModFix/>
          </a:blip>
          <a:srcRect l="77042" t="1852" r="6206" b="85778"/>
          <a:stretch/>
        </p:blipFill>
        <p:spPr>
          <a:xfrm rot="10">
            <a:off x="316802" y="261843"/>
            <a:ext cx="1447123" cy="1382968"/>
          </a:xfrm>
          <a:prstGeom prst="rect">
            <a:avLst/>
          </a:prstGeom>
          <a:noFill/>
          <a:ln>
            <a:noFill/>
          </a:ln>
        </p:spPr>
      </p:pic>
      <p:pic>
        <p:nvPicPr>
          <p:cNvPr id="97" name="Google Shape;97;p1"/>
          <p:cNvPicPr preferRelativeResize="0"/>
          <p:nvPr/>
        </p:nvPicPr>
        <p:blipFill rotWithShape="1">
          <a:blip r:embed="rId5">
            <a:alphaModFix/>
          </a:blip>
          <a:srcRect l="76460" t="14390" r="6522" b="73057"/>
          <a:stretch/>
        </p:blipFill>
        <p:spPr>
          <a:xfrm>
            <a:off x="1835161" y="178726"/>
            <a:ext cx="1447123" cy="1382974"/>
          </a:xfrm>
          <a:prstGeom prst="rect">
            <a:avLst/>
          </a:prstGeom>
          <a:noFill/>
          <a:ln>
            <a:noFill/>
          </a:ln>
        </p:spPr>
      </p:pic>
      <p:pic>
        <p:nvPicPr>
          <p:cNvPr id="98" name="Google Shape;98;p1"/>
          <p:cNvPicPr preferRelativeResize="0"/>
          <p:nvPr/>
        </p:nvPicPr>
        <p:blipFill rotWithShape="1">
          <a:blip r:embed="rId7">
            <a:alphaModFix/>
          </a:blip>
          <a:srcRect l="57723" t="6878" r="23025" b="86340"/>
          <a:stretch/>
        </p:blipFill>
        <p:spPr>
          <a:xfrm>
            <a:off x="10044933" y="90938"/>
            <a:ext cx="1840899" cy="918271"/>
          </a:xfrm>
          <a:prstGeom prst="rect">
            <a:avLst/>
          </a:prstGeom>
          <a:noFill/>
          <a:ln>
            <a:noFill/>
          </a:ln>
        </p:spPr>
      </p:pic>
      <p:pic>
        <p:nvPicPr>
          <p:cNvPr id="99" name="Google Shape;99;p1"/>
          <p:cNvPicPr preferRelativeResize="0"/>
          <p:nvPr/>
        </p:nvPicPr>
        <p:blipFill rotWithShape="1">
          <a:blip r:embed="rId8">
            <a:alphaModFix/>
          </a:blip>
          <a:srcRect l="18609" t="17569" r="20526" b="74765"/>
          <a:stretch/>
        </p:blipFill>
        <p:spPr>
          <a:xfrm>
            <a:off x="791982" y="1947779"/>
            <a:ext cx="10802471" cy="2087208"/>
          </a:xfrm>
          <a:prstGeom prst="rect">
            <a:avLst/>
          </a:prstGeom>
          <a:noFill/>
          <a:ln>
            <a:noFill/>
          </a:ln>
        </p:spPr>
      </p:pic>
      <p:sp>
        <p:nvSpPr>
          <p:cNvPr id="2" name="矩形 1"/>
          <p:cNvSpPr/>
          <p:nvPr/>
        </p:nvSpPr>
        <p:spPr>
          <a:xfrm>
            <a:off x="889214" y="2164902"/>
            <a:ext cx="10608009" cy="1754326"/>
          </a:xfrm>
          <a:prstGeom prst="rect">
            <a:avLst/>
          </a:prstGeom>
        </p:spPr>
        <p:txBody>
          <a:bodyPr wrap="square">
            <a:spAutoFit/>
          </a:bodyPr>
          <a:lstStyle/>
          <a:p>
            <a:pPr algn="ctr"/>
            <a:r>
              <a:rPr lang="zh-TW" altLang="en-US" sz="4800" b="1" kern="1200" dirty="0" smtClean="0">
                <a:solidFill>
                  <a:prstClr val="black"/>
                </a:solidFill>
                <a:latin typeface="微軟正黑體" panose="020B0604030504040204" pitchFamily="34" charset="-120"/>
                <a:ea typeface="微軟正黑體" panose="020B0604030504040204" pitchFamily="34" charset="-120"/>
                <a:cs typeface="+mj-cs"/>
              </a:rPr>
              <a:t>國立臺中教育大學</a:t>
            </a:r>
            <a:endParaRPr lang="en-US" altLang="zh-TW" sz="4800" b="1" kern="1200" dirty="0" smtClean="0">
              <a:solidFill>
                <a:prstClr val="black"/>
              </a:solidFill>
              <a:latin typeface="微軟正黑體" panose="020B0604030504040204" pitchFamily="34" charset="-120"/>
              <a:ea typeface="微軟正黑體" panose="020B0604030504040204" pitchFamily="34" charset="-120"/>
              <a:cs typeface="+mj-cs"/>
            </a:endParaRPr>
          </a:p>
          <a:p>
            <a:pPr algn="ctr"/>
            <a:r>
              <a:rPr lang="zh-TW" altLang="zh-TW" sz="6000" b="1" kern="1200" dirty="0" smtClean="0">
                <a:solidFill>
                  <a:prstClr val="black"/>
                </a:solidFill>
                <a:latin typeface="微軟正黑體" panose="020B0604030504040204" pitchFamily="34" charset="-120"/>
                <a:ea typeface="微軟正黑體" panose="020B0604030504040204" pitchFamily="34" charset="-120"/>
                <a:cs typeface="+mj-cs"/>
              </a:rPr>
              <a:t>教育</a:t>
            </a:r>
            <a:r>
              <a:rPr lang="zh-TW" altLang="zh-TW" sz="6000" b="1" kern="1200" dirty="0">
                <a:solidFill>
                  <a:prstClr val="black"/>
                </a:solidFill>
                <a:latin typeface="微軟正黑體" panose="020B0604030504040204" pitchFamily="34" charset="-120"/>
                <a:ea typeface="微軟正黑體" panose="020B0604030504040204" pitchFamily="34" charset="-120"/>
                <a:cs typeface="+mj-cs"/>
              </a:rPr>
              <a:t>大數據微學程計畫</a:t>
            </a:r>
            <a:endParaRPr lang="zh-TW" altLang="en-US"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409813" y="4600775"/>
            <a:ext cx="7372350" cy="1077218"/>
          </a:xfrm>
          <a:prstGeom prst="rect">
            <a:avLst/>
          </a:prstGeom>
          <a:noFill/>
        </p:spPr>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計畫主持人：黃寶園教務長</a:t>
            </a:r>
            <a:endParaRPr lang="en-US" altLang="zh-TW" sz="3200" b="1" dirty="0" smtClean="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協同</a:t>
            </a:r>
            <a:r>
              <a:rPr lang="zh-TW" altLang="en-US" sz="3200" b="1" dirty="0" smtClean="0">
                <a:latin typeface="微軟正黑體" panose="020B0604030504040204" pitchFamily="34" charset="-120"/>
                <a:ea typeface="微軟正黑體" panose="020B0604030504040204" pitchFamily="34" charset="-120"/>
              </a:rPr>
              <a:t>主持人：教務處課務組阮孝齊組長</a:t>
            </a:r>
            <a:endParaRPr lang="zh-TW" altLang="en-US" sz="32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591219637"/>
              </p:ext>
            </p:extLst>
          </p:nvPr>
        </p:nvGraphicFramePr>
        <p:xfrm>
          <a:off x="966160" y="1064681"/>
          <a:ext cx="9867186" cy="5099738"/>
        </p:xfrm>
        <a:graphic>
          <a:graphicData uri="http://schemas.openxmlformats.org/drawingml/2006/table">
            <a:tbl>
              <a:tblPr firstRow="1" bandRow="1">
                <a:tableStyleId>{5C22544A-7EE6-4342-B048-85BDC9FD1C3A}</a:tableStyleId>
              </a:tblPr>
              <a:tblGrid>
                <a:gridCol w="3289062">
                  <a:extLst>
                    <a:ext uri="{9D8B030D-6E8A-4147-A177-3AD203B41FA5}">
                      <a16:colId xmlns:a16="http://schemas.microsoft.com/office/drawing/2014/main" val="2264574749"/>
                    </a:ext>
                  </a:extLst>
                </a:gridCol>
                <a:gridCol w="3289062">
                  <a:extLst>
                    <a:ext uri="{9D8B030D-6E8A-4147-A177-3AD203B41FA5}">
                      <a16:colId xmlns:a16="http://schemas.microsoft.com/office/drawing/2014/main" val="2651238951"/>
                    </a:ext>
                  </a:extLst>
                </a:gridCol>
                <a:gridCol w="3289062">
                  <a:extLst>
                    <a:ext uri="{9D8B030D-6E8A-4147-A177-3AD203B41FA5}">
                      <a16:colId xmlns:a16="http://schemas.microsoft.com/office/drawing/2014/main" val="671492790"/>
                    </a:ext>
                  </a:extLst>
                </a:gridCol>
              </a:tblGrid>
              <a:tr h="630996">
                <a:tc>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dirty="0" smtClean="0">
                          <a:latin typeface="微軟正黑體" panose="020B0604030504040204" pitchFamily="34" charset="-120"/>
                          <a:ea typeface="微軟正黑體" panose="020B0604030504040204" pitchFamily="34" charset="-120"/>
                        </a:rPr>
                        <a:t>預計開課時間</a:t>
                      </a:r>
                    </a:p>
                  </a:txBody>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上課地點</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79922774"/>
                  </a:ext>
                </a:extLst>
              </a:tr>
              <a:tr h="686266">
                <a:tc>
                  <a:txBody>
                    <a:bodyPr/>
                    <a:lstStyle/>
                    <a:p>
                      <a:pPr algn="ctr" fontAlgn="ctr"/>
                      <a:r>
                        <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rPr>
                        <a:t>資料科學在教育上的應用</a:t>
                      </a:r>
                    </a:p>
                  </a:txBody>
                  <a:tcPr marL="6350" marR="6350" marT="6350" marB="0"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111-2</a:t>
                      </a:r>
                    </a:p>
                    <a:p>
                      <a:pPr algn="ctr"/>
                      <a:r>
                        <a:rPr lang="zh-TW" altLang="en-US" sz="2400" dirty="0" smtClean="0">
                          <a:latin typeface="微軟正黑體" panose="020B0604030504040204" pitchFamily="34" charset="-120"/>
                          <a:ea typeface="微軟正黑體" panose="020B0604030504040204" pitchFamily="34" charset="-120"/>
                        </a:rPr>
                        <a:t>星期二</a:t>
                      </a: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晚上 </a:t>
                      </a:r>
                      <a:r>
                        <a:rPr lang="en-US" altLang="zh-TW" sz="2400" dirty="0" smtClean="0">
                          <a:latin typeface="微軟正黑體" panose="020B0604030504040204" pitchFamily="34" charset="-120"/>
                          <a:ea typeface="微軟正黑體" panose="020B0604030504040204" pitchFamily="34" charset="-120"/>
                        </a:rPr>
                        <a:t>11-13</a:t>
                      </a:r>
                      <a:r>
                        <a:rPr lang="zh-TW" altLang="en-US" sz="2400" dirty="0" smtClean="0">
                          <a:latin typeface="微軟正黑體" panose="020B0604030504040204" pitchFamily="34" charset="-120"/>
                          <a:ea typeface="微軟正黑體" panose="020B0604030504040204" pitchFamily="34" charset="-120"/>
                        </a:rPr>
                        <a:t>節</a:t>
                      </a:r>
                      <a:endParaRPr lang="en-US" altLang="zh-TW" sz="2400" dirty="0" smtClean="0">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電腦教室</a:t>
                      </a:r>
                      <a:endParaRPr lang="en-US" altLang="zh-TW" sz="2400" dirty="0" smtClean="0">
                        <a:latin typeface="微軟正黑體" panose="020B0604030504040204" pitchFamily="34" charset="-120"/>
                        <a:ea typeface="微軟正黑體" panose="020B0604030504040204" pitchFamily="34" charset="-120"/>
                      </a:endParaRPr>
                    </a:p>
                    <a:p>
                      <a:pPr algn="ctr"/>
                      <a:r>
                        <a:rPr lang="en-US" altLang="zh-TW" sz="2400" dirty="0" smtClean="0">
                          <a:latin typeface="微軟正黑體" panose="020B0604030504040204" pitchFamily="34" charset="-120"/>
                          <a:ea typeface="微軟正黑體" panose="020B0604030504040204" pitchFamily="34" charset="-120"/>
                        </a:rPr>
                        <a:t>K303A</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78294274"/>
                  </a:ext>
                </a:extLst>
              </a:tr>
              <a:tr h="630996">
                <a:tc>
                  <a:txBody>
                    <a:bodyPr/>
                    <a:lstStyle/>
                    <a:p>
                      <a:pPr algn="ctr" fontAlgn="ctr"/>
                      <a:r>
                        <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rPr>
                        <a:t>教育大數據分析套裝軟體</a:t>
                      </a:r>
                    </a:p>
                  </a:txBody>
                  <a:tcPr marL="6350" marR="6350" marT="6350" marB="0"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111-2</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dirty="0" smtClean="0">
                          <a:latin typeface="微軟正黑體" panose="020B0604030504040204" pitchFamily="34" charset="-120"/>
                          <a:ea typeface="微軟正黑體" panose="020B0604030504040204" pitchFamily="34" charset="-120"/>
                        </a:rPr>
                        <a:t>星期四  晚上 </a:t>
                      </a:r>
                      <a:r>
                        <a:rPr lang="en-US" altLang="zh-TW" sz="2400" dirty="0" smtClean="0">
                          <a:latin typeface="微軟正黑體" panose="020B0604030504040204" pitchFamily="34" charset="-120"/>
                          <a:ea typeface="微軟正黑體" panose="020B0604030504040204" pitchFamily="34" charset="-120"/>
                        </a:rPr>
                        <a:t>11-13</a:t>
                      </a:r>
                      <a:r>
                        <a:rPr lang="zh-TW" altLang="en-US" sz="2400" dirty="0" smtClean="0">
                          <a:latin typeface="微軟正黑體" panose="020B0604030504040204" pitchFamily="34" charset="-120"/>
                          <a:ea typeface="微軟正黑體" panose="020B0604030504040204" pitchFamily="34" charset="-120"/>
                        </a:rPr>
                        <a:t>節</a:t>
                      </a:r>
                      <a:endParaRPr lang="en-US" altLang="zh-TW" sz="2400" dirty="0" smtClean="0">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電腦教室</a:t>
                      </a:r>
                      <a:endParaRPr lang="en-US" altLang="zh-TW" sz="2400" dirty="0" smtClean="0">
                        <a:latin typeface="微軟正黑體" panose="020B0604030504040204" pitchFamily="34" charset="-120"/>
                        <a:ea typeface="微軟正黑體" panose="020B0604030504040204" pitchFamily="34" charset="-120"/>
                      </a:endParaRPr>
                    </a:p>
                    <a:p>
                      <a:pPr algn="ctr"/>
                      <a:r>
                        <a:rPr lang="en-US" altLang="zh-TW" sz="2400" dirty="0" smtClean="0">
                          <a:latin typeface="微軟正黑體" panose="020B0604030504040204" pitchFamily="34" charset="-120"/>
                          <a:ea typeface="微軟正黑體" panose="020B0604030504040204" pitchFamily="34" charset="-120"/>
                        </a:rPr>
                        <a:t>K301B</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888220135"/>
                  </a:ext>
                </a:extLst>
              </a:tr>
              <a:tr h="630996">
                <a:tc>
                  <a:txBody>
                    <a:bodyPr/>
                    <a:lstStyle/>
                    <a:p>
                      <a:pPr algn="ctr" fontAlgn="ctr"/>
                      <a:r>
                        <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rPr>
                        <a:t>統計與教育大數據分析</a:t>
                      </a:r>
                    </a:p>
                  </a:txBody>
                  <a:tcPr marL="6350" marR="6350" marT="6350" marB="0"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111-2</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dirty="0" smtClean="0">
                          <a:latin typeface="微軟正黑體" panose="020B0604030504040204" pitchFamily="34" charset="-120"/>
                          <a:ea typeface="微軟正黑體" panose="020B0604030504040204" pitchFamily="34" charset="-120"/>
                        </a:rPr>
                        <a:t>星期三 下午 </a:t>
                      </a:r>
                      <a:r>
                        <a:rPr lang="en-US" altLang="zh-TW" sz="2400" dirty="0" smtClean="0">
                          <a:latin typeface="微軟正黑體" panose="020B0604030504040204" pitchFamily="34" charset="-120"/>
                          <a:ea typeface="微軟正黑體" panose="020B0604030504040204" pitchFamily="34" charset="-120"/>
                        </a:rPr>
                        <a:t>6-8</a:t>
                      </a:r>
                      <a:r>
                        <a:rPr lang="zh-TW" altLang="en-US" sz="2400" dirty="0" smtClean="0">
                          <a:latin typeface="微軟正黑體" panose="020B0604030504040204" pitchFamily="34" charset="-120"/>
                          <a:ea typeface="微軟正黑體" panose="020B0604030504040204" pitchFamily="34" charset="-120"/>
                        </a:rPr>
                        <a:t>節</a:t>
                      </a:r>
                      <a:endParaRPr lang="en-US" altLang="zh-TW" sz="2400" dirty="0" smtClean="0">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電腦教室</a:t>
                      </a:r>
                      <a:endParaRPr lang="en-US" altLang="zh-TW" sz="2400" dirty="0" smtClean="0">
                        <a:latin typeface="微軟正黑體" panose="020B0604030504040204" pitchFamily="34" charset="-120"/>
                        <a:ea typeface="微軟正黑體" panose="020B0604030504040204" pitchFamily="34" charset="-120"/>
                      </a:endParaRPr>
                    </a:p>
                    <a:p>
                      <a:pPr algn="ctr"/>
                      <a:r>
                        <a:rPr lang="en-US" altLang="zh-TW" sz="2400" dirty="0" smtClean="0">
                          <a:latin typeface="微軟正黑體" panose="020B0604030504040204" pitchFamily="34" charset="-120"/>
                          <a:ea typeface="微軟正黑體" panose="020B0604030504040204" pitchFamily="34" charset="-120"/>
                        </a:rPr>
                        <a:t>K303A</a:t>
                      </a: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002678662"/>
                  </a:ext>
                </a:extLst>
              </a:tr>
              <a:tr h="630996">
                <a:tc>
                  <a:txBody>
                    <a:bodyPr/>
                    <a:lstStyle/>
                    <a:p>
                      <a:pPr algn="ctr" fontAlgn="ctr"/>
                      <a:r>
                        <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rPr>
                        <a:t>自然語言處理在教育上的應用</a:t>
                      </a:r>
                    </a:p>
                  </a:txBody>
                  <a:tcPr marL="6350" marR="6350" marT="6350" marB="0"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112-1</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904014844"/>
                  </a:ext>
                </a:extLst>
              </a:tr>
              <a:tr h="630996">
                <a:tc>
                  <a:txBody>
                    <a:bodyPr/>
                    <a:lstStyle/>
                    <a:p>
                      <a:pPr algn="ctr" fontAlgn="ctr"/>
                      <a:r>
                        <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rPr>
                        <a:t>人工智慧教育專題製作</a:t>
                      </a:r>
                    </a:p>
                  </a:txBody>
                  <a:tcPr marL="6350" marR="6350" marT="6350" marB="0"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112-1</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06830012"/>
                  </a:ext>
                </a:extLst>
              </a:tr>
              <a:tr h="630996">
                <a:tc>
                  <a:txBody>
                    <a:bodyPr/>
                    <a:lstStyle/>
                    <a:p>
                      <a:pPr algn="ctr" fontAlgn="ctr"/>
                      <a:r>
                        <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rPr>
                        <a:t>適性化學習專題製作</a:t>
                      </a:r>
                    </a:p>
                  </a:txBody>
                  <a:tcPr marL="6350" marR="6350" marT="6350" marB="0"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112-1</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60659046"/>
                  </a:ext>
                </a:extLst>
              </a:tr>
            </a:tbl>
          </a:graphicData>
        </a:graphic>
      </p:graphicFrame>
      <p:sp>
        <p:nvSpPr>
          <p:cNvPr id="14" name="Google Shape;142;p4"/>
          <p:cNvSpPr txBox="1"/>
          <p:nvPr/>
        </p:nvSpPr>
        <p:spPr>
          <a:xfrm>
            <a:off x="124575" y="29555"/>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396849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4184270304"/>
              </p:ext>
            </p:extLst>
          </p:nvPr>
        </p:nvGraphicFramePr>
        <p:xfrm>
          <a:off x="409616" y="739465"/>
          <a:ext cx="11108256" cy="5649224"/>
        </p:xfrm>
        <a:graphic>
          <a:graphicData uri="http://schemas.openxmlformats.org/drawingml/2006/table">
            <a:tbl>
              <a:tblPr firstRow="1" firstCol="1" bandRow="1">
                <a:tableStyleId>{5C22544A-7EE6-4342-B048-85BDC9FD1C3A}</a:tableStyleId>
              </a:tblPr>
              <a:tblGrid>
                <a:gridCol w="2241203">
                  <a:extLst>
                    <a:ext uri="{9D8B030D-6E8A-4147-A177-3AD203B41FA5}">
                      <a16:colId xmlns:a16="http://schemas.microsoft.com/office/drawing/2014/main" val="1512420512"/>
                    </a:ext>
                  </a:extLst>
                </a:gridCol>
                <a:gridCol w="2418616">
                  <a:extLst>
                    <a:ext uri="{9D8B030D-6E8A-4147-A177-3AD203B41FA5}">
                      <a16:colId xmlns:a16="http://schemas.microsoft.com/office/drawing/2014/main" val="3590046573"/>
                    </a:ext>
                  </a:extLst>
                </a:gridCol>
                <a:gridCol w="1539998">
                  <a:extLst>
                    <a:ext uri="{9D8B030D-6E8A-4147-A177-3AD203B41FA5}">
                      <a16:colId xmlns:a16="http://schemas.microsoft.com/office/drawing/2014/main" val="2336352556"/>
                    </a:ext>
                  </a:extLst>
                </a:gridCol>
                <a:gridCol w="4908439">
                  <a:extLst>
                    <a:ext uri="{9D8B030D-6E8A-4147-A177-3AD203B41FA5}">
                      <a16:colId xmlns:a16="http://schemas.microsoft.com/office/drawing/2014/main" val="351307874"/>
                    </a:ext>
                  </a:extLst>
                </a:gridCol>
              </a:tblGrid>
              <a:tr h="739367">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開課時間</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400" kern="100" dirty="0">
                          <a:effectLst/>
                          <a:latin typeface="微軟正黑體" panose="020B0604030504040204" pitchFamily="34" charset="-120"/>
                          <a:ea typeface="微軟正黑體" panose="020B0604030504040204" pitchFamily="34" charset="-120"/>
                        </a:rPr>
                        <a:t>111</a:t>
                      </a:r>
                      <a:r>
                        <a:rPr lang="zh-TW" sz="2400" kern="100" dirty="0">
                          <a:effectLst/>
                          <a:latin typeface="微軟正黑體" panose="020B0604030504040204" pitchFamily="34" charset="-120"/>
                          <a:ea typeface="微軟正黑體" panose="020B0604030504040204" pitchFamily="34" charset="-120"/>
                        </a:rPr>
                        <a:t>學年度第</a:t>
                      </a:r>
                      <a:r>
                        <a:rPr lang="en-US" sz="2400" kern="100" dirty="0">
                          <a:effectLst/>
                          <a:latin typeface="微軟正黑體" panose="020B0604030504040204" pitchFamily="34" charset="-120"/>
                          <a:ea typeface="微軟正黑體" panose="020B0604030504040204" pitchFamily="34" charset="-120"/>
                        </a:rPr>
                        <a:t>2</a:t>
                      </a:r>
                      <a:r>
                        <a:rPr lang="zh-TW" sz="2400" kern="100" dirty="0">
                          <a:effectLst/>
                          <a:latin typeface="微軟正黑體" panose="020B0604030504040204" pitchFamily="34" charset="-120"/>
                          <a:ea typeface="微軟正黑體" panose="020B0604030504040204" pitchFamily="34" charset="-120"/>
                        </a:rPr>
                        <a:t>學期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00807245"/>
                  </a:ext>
                </a:extLst>
              </a:tr>
              <a:tr h="739367">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課程代碼</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BMS70130</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課程名稱</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資料科學在教育上的應用</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extLst>
                  <a:ext uri="{0D108BD9-81ED-4DB2-BD59-A6C34878D82A}">
                    <a16:rowId xmlns:a16="http://schemas.microsoft.com/office/drawing/2014/main" val="2101597927"/>
                  </a:ext>
                </a:extLst>
              </a:tr>
              <a:tr h="4170490">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課程簡介</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304800" algn="l">
                        <a:spcAft>
                          <a:spcPts val="0"/>
                        </a:spcAft>
                      </a:pPr>
                      <a:r>
                        <a:rPr lang="zh-TW" sz="2400" kern="100" dirty="0">
                          <a:effectLst/>
                          <a:latin typeface="微軟正黑體" panose="020B0604030504040204" pitchFamily="34" charset="-120"/>
                          <a:ea typeface="微軟正黑體" panose="020B0604030504040204" pitchFamily="34" charset="-120"/>
                        </a:rPr>
                        <a:t>隨著多媒體技術、行動載具與雲端科技等資訊技術蓬勃發展，整合教育理論、信息理論、資訊科技與教育資料庫分析是目前各國教育的發展重點。</a:t>
                      </a:r>
                    </a:p>
                    <a:p>
                      <a:pPr indent="330200" algn="l">
                        <a:spcAft>
                          <a:spcPts val="0"/>
                        </a:spcAft>
                      </a:pPr>
                      <a:r>
                        <a:rPr lang="zh-TW" sz="2400" kern="100" dirty="0">
                          <a:effectLst/>
                          <a:latin typeface="微軟正黑體" panose="020B0604030504040204" pitchFamily="34" charset="-120"/>
                          <a:ea typeface="微軟正黑體" panose="020B0604030504040204" pitchFamily="34" charset="-120"/>
                        </a:rPr>
                        <a:t>本課程內容將以磨課師平台</a:t>
                      </a:r>
                      <a:r>
                        <a:rPr lang="en-US" sz="2400" kern="100" dirty="0">
                          <a:effectLst/>
                          <a:latin typeface="微軟正黑體" panose="020B0604030504040204" pitchFamily="34" charset="-120"/>
                          <a:ea typeface="微軟正黑體" panose="020B0604030504040204" pitchFamily="34" charset="-120"/>
                        </a:rPr>
                        <a:t>EDX</a:t>
                      </a:r>
                      <a:r>
                        <a:rPr lang="zh-TW" sz="2400" kern="100" dirty="0">
                          <a:effectLst/>
                          <a:latin typeface="微軟正黑體" panose="020B0604030504040204" pitchFamily="34" charset="-120"/>
                          <a:ea typeface="微軟正黑體" panose="020B0604030504040204" pitchFamily="34" charset="-120"/>
                        </a:rPr>
                        <a:t>上著名課程</a:t>
                      </a:r>
                      <a:r>
                        <a:rPr lang="en-US" sz="2400" kern="100" dirty="0">
                          <a:effectLst/>
                          <a:latin typeface="微軟正黑體" panose="020B0604030504040204" pitchFamily="34" charset="-120"/>
                          <a:ea typeface="微軟正黑體" panose="020B0604030504040204" pitchFamily="34" charset="-120"/>
                        </a:rPr>
                        <a:t>Big Data and Education</a:t>
                      </a:r>
                      <a:r>
                        <a:rPr lang="zh-TW" sz="2400" kern="100" dirty="0">
                          <a:effectLst/>
                          <a:latin typeface="微軟正黑體" panose="020B0604030504040204" pitchFamily="34" charset="-120"/>
                          <a:ea typeface="微軟正黑體" panose="020B0604030504040204" pitchFamily="34" charset="-120"/>
                        </a:rPr>
                        <a:t>內容為基礎，加以補充。</a:t>
                      </a:r>
                    </a:p>
                    <a:p>
                      <a:pPr indent="330200" algn="l">
                        <a:spcAft>
                          <a:spcPts val="0"/>
                        </a:spcAft>
                      </a:pPr>
                      <a:r>
                        <a:rPr lang="zh-TW" sz="2400" kern="100" dirty="0">
                          <a:effectLst/>
                          <a:latin typeface="微軟正黑體" panose="020B0604030504040204" pitchFamily="34" charset="-120"/>
                          <a:ea typeface="微軟正黑體" panose="020B0604030504040204" pitchFamily="34" charset="-120"/>
                        </a:rPr>
                        <a:t>本課程適合非理工學院學生，但並不是一門程式入門基礎的課程。學習的目標在於，透過講授及論文研討方式，讓學生瞭解目前資訊科技與技術對於教育的影響，及培養學生具備運用資訊科技進行教育資料分析之能力。</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77394460"/>
                  </a:ext>
                </a:extLst>
              </a:tr>
            </a:tbl>
          </a:graphicData>
        </a:graphic>
      </p:graphicFrame>
      <p:sp>
        <p:nvSpPr>
          <p:cNvPr id="14" name="Google Shape;142;p4"/>
          <p:cNvSpPr txBox="1"/>
          <p:nvPr/>
        </p:nvSpPr>
        <p:spPr>
          <a:xfrm>
            <a:off x="335301" y="142125"/>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157942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465632730"/>
              </p:ext>
            </p:extLst>
          </p:nvPr>
        </p:nvGraphicFramePr>
        <p:xfrm>
          <a:off x="985367" y="848297"/>
          <a:ext cx="9735671" cy="5532505"/>
        </p:xfrm>
        <a:graphic>
          <a:graphicData uri="http://schemas.openxmlformats.org/drawingml/2006/table">
            <a:tbl>
              <a:tblPr firstRow="1" firstCol="1" bandRow="1">
                <a:tableStyleId>{5C22544A-7EE6-4342-B048-85BDC9FD1C3A}</a:tableStyleId>
              </a:tblPr>
              <a:tblGrid>
                <a:gridCol w="2345468">
                  <a:extLst>
                    <a:ext uri="{9D8B030D-6E8A-4147-A177-3AD203B41FA5}">
                      <a16:colId xmlns:a16="http://schemas.microsoft.com/office/drawing/2014/main" val="3021157652"/>
                    </a:ext>
                  </a:extLst>
                </a:gridCol>
                <a:gridCol w="2085323">
                  <a:extLst>
                    <a:ext uri="{9D8B030D-6E8A-4147-A177-3AD203B41FA5}">
                      <a16:colId xmlns:a16="http://schemas.microsoft.com/office/drawing/2014/main" val="520772008"/>
                    </a:ext>
                  </a:extLst>
                </a:gridCol>
                <a:gridCol w="1327781">
                  <a:extLst>
                    <a:ext uri="{9D8B030D-6E8A-4147-A177-3AD203B41FA5}">
                      <a16:colId xmlns:a16="http://schemas.microsoft.com/office/drawing/2014/main" val="1983587430"/>
                    </a:ext>
                  </a:extLst>
                </a:gridCol>
                <a:gridCol w="3977099">
                  <a:extLst>
                    <a:ext uri="{9D8B030D-6E8A-4147-A177-3AD203B41FA5}">
                      <a16:colId xmlns:a16="http://schemas.microsoft.com/office/drawing/2014/main" val="338454860"/>
                    </a:ext>
                  </a:extLst>
                </a:gridCol>
              </a:tblGrid>
              <a:tr h="599121">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開課時間</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200" kern="100" dirty="0">
                          <a:effectLst/>
                          <a:latin typeface="微軟正黑體" panose="020B0604030504040204" pitchFamily="34" charset="-120"/>
                          <a:ea typeface="微軟正黑體" panose="020B0604030504040204" pitchFamily="34" charset="-120"/>
                        </a:rPr>
                        <a:t>111</a:t>
                      </a:r>
                      <a:r>
                        <a:rPr lang="zh-TW" sz="2200" kern="100" dirty="0">
                          <a:effectLst/>
                          <a:latin typeface="微軟正黑體" panose="020B0604030504040204" pitchFamily="34" charset="-120"/>
                          <a:ea typeface="微軟正黑體" panose="020B0604030504040204" pitchFamily="34" charset="-120"/>
                        </a:rPr>
                        <a:t>學年度第</a:t>
                      </a:r>
                      <a:r>
                        <a:rPr lang="en-US" sz="2200" kern="100" dirty="0">
                          <a:effectLst/>
                          <a:latin typeface="微軟正黑體" panose="020B0604030504040204" pitchFamily="34" charset="-120"/>
                          <a:ea typeface="微軟正黑體" panose="020B0604030504040204" pitchFamily="34" charset="-120"/>
                        </a:rPr>
                        <a:t>2</a:t>
                      </a:r>
                      <a:r>
                        <a:rPr lang="zh-TW" sz="2200" kern="100" dirty="0">
                          <a:effectLst/>
                          <a:latin typeface="微軟正黑體" panose="020B0604030504040204" pitchFamily="34" charset="-120"/>
                          <a:ea typeface="微軟正黑體" panose="020B0604030504040204" pitchFamily="34" charset="-120"/>
                        </a:rPr>
                        <a:t>學期</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86658872"/>
                  </a:ext>
                </a:extLst>
              </a:tr>
              <a:tr h="599121">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課程代碼</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en-US" sz="2200" kern="100" dirty="0">
                          <a:effectLst/>
                          <a:latin typeface="微軟正黑體" panose="020B0604030504040204" pitchFamily="34" charset="-120"/>
                          <a:ea typeface="微軟正黑體" panose="020B0604030504040204" pitchFamily="34" charset="-120"/>
                        </a:rPr>
                        <a:t>BMS70140</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課程名稱</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教育大數據分析套裝軟體</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extLst>
                  <a:ext uri="{0D108BD9-81ED-4DB2-BD59-A6C34878D82A}">
                    <a16:rowId xmlns:a16="http://schemas.microsoft.com/office/drawing/2014/main" val="3423970890"/>
                  </a:ext>
                </a:extLst>
              </a:tr>
              <a:tr h="4334263">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課程簡介</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304800" algn="l">
                        <a:spcAft>
                          <a:spcPts val="0"/>
                        </a:spcAft>
                      </a:pPr>
                      <a:r>
                        <a:rPr lang="en-US" sz="2200" kern="100" dirty="0">
                          <a:effectLst/>
                          <a:latin typeface="微軟正黑體" panose="020B0604030504040204" pitchFamily="34" charset="-120"/>
                          <a:ea typeface="微軟正黑體" panose="020B0604030504040204" pitchFamily="34" charset="-120"/>
                        </a:rPr>
                        <a:t>  </a:t>
                      </a:r>
                      <a:r>
                        <a:rPr lang="zh-TW" sz="2200" kern="100" dirty="0">
                          <a:effectLst/>
                          <a:latin typeface="微軟正黑體" panose="020B0604030504040204" pitchFamily="34" charset="-120"/>
                          <a:ea typeface="微軟正黑體" panose="020B0604030504040204" pitchFamily="34" charset="-120"/>
                        </a:rPr>
                        <a:t>因應全世界在人工智慧與運算思維教育上廣泛的應用發展，整合教育理論、資訊理論、資訊科技與教育資料庫分析是目前各國教育的發展重點。</a:t>
                      </a:r>
                    </a:p>
                    <a:p>
                      <a:pPr indent="304800" algn="l">
                        <a:spcAft>
                          <a:spcPts val="0"/>
                        </a:spcAft>
                      </a:pPr>
                      <a:r>
                        <a:rPr lang="zh-TW" sz="2200" kern="100" dirty="0">
                          <a:effectLst/>
                          <a:latin typeface="微軟正黑體" panose="020B0604030504040204" pitchFamily="34" charset="-120"/>
                          <a:ea typeface="微軟正黑體" panose="020B0604030504040204" pitchFamily="34" charset="-120"/>
                        </a:rPr>
                        <a:t>本課程將介紹如何使用</a:t>
                      </a:r>
                      <a:r>
                        <a:rPr lang="en-US" sz="2200" kern="100" dirty="0">
                          <a:effectLst/>
                          <a:latin typeface="微軟正黑體" panose="020B0604030504040204" pitchFamily="34" charset="-120"/>
                          <a:ea typeface="微軟正黑體" panose="020B0604030504040204" pitchFamily="34" charset="-120"/>
                        </a:rPr>
                        <a:t>Power BI</a:t>
                      </a:r>
                      <a:r>
                        <a:rPr lang="zh-TW" sz="2200" kern="100" dirty="0">
                          <a:effectLst/>
                          <a:latin typeface="微軟正黑體" panose="020B0604030504040204" pitchFamily="34" charset="-120"/>
                          <a:ea typeface="微軟正黑體" panose="020B0604030504040204" pitchFamily="34" charset="-120"/>
                        </a:rPr>
                        <a:t>將教育數據資料進行基礎分析與視覺化呈現，另搭配</a:t>
                      </a:r>
                      <a:r>
                        <a:rPr lang="en-US" sz="2200" kern="100" dirty="0">
                          <a:effectLst/>
                          <a:latin typeface="微軟正黑體" panose="020B0604030504040204" pitchFamily="34" charset="-120"/>
                          <a:ea typeface="微軟正黑體" panose="020B0604030504040204" pitchFamily="34" charset="-120"/>
                        </a:rPr>
                        <a:t>Azure</a:t>
                      </a:r>
                      <a:r>
                        <a:rPr lang="zh-TW" sz="2200" kern="100" dirty="0">
                          <a:effectLst/>
                          <a:latin typeface="微軟正黑體" panose="020B0604030504040204" pitchFamily="34" charset="-120"/>
                          <a:ea typeface="微軟正黑體" panose="020B0604030504040204" pitchFamily="34" charset="-120"/>
                        </a:rPr>
                        <a:t>的</a:t>
                      </a:r>
                      <a:r>
                        <a:rPr lang="en-US" sz="2200" kern="100" dirty="0">
                          <a:effectLst/>
                          <a:latin typeface="微軟正黑體" panose="020B0604030504040204" pitchFamily="34" charset="-120"/>
                          <a:ea typeface="微軟正黑體" panose="020B0604030504040204" pitchFamily="34" charset="-120"/>
                        </a:rPr>
                        <a:t>Machine Learning</a:t>
                      </a:r>
                      <a:r>
                        <a:rPr lang="zh-TW" sz="2200" kern="100" dirty="0">
                          <a:effectLst/>
                          <a:latin typeface="微軟正黑體" panose="020B0604030504040204" pitchFamily="34" charset="-120"/>
                          <a:ea typeface="微軟正黑體" panose="020B0604030504040204" pitchFamily="34" charset="-120"/>
                        </a:rPr>
                        <a:t>工具，透過迴歸、分類、集群三大類模型來分析教育大數據資料，並採用教育專題與分析實作方式進行課堂實作。</a:t>
                      </a:r>
                    </a:p>
                    <a:p>
                      <a:pPr indent="330200" algn="l">
                        <a:spcAft>
                          <a:spcPts val="0"/>
                        </a:spcAft>
                      </a:pPr>
                      <a:r>
                        <a:rPr lang="zh-TW" sz="2200" kern="100" dirty="0">
                          <a:effectLst/>
                          <a:latin typeface="微軟正黑體" panose="020B0604030504040204" pitchFamily="34" charset="-120"/>
                          <a:ea typeface="微軟正黑體" panose="020B0604030504040204" pitchFamily="34" charset="-120"/>
                        </a:rPr>
                        <a:t>本課程開設給非資訊領域學生，課程重點在於數據的整理與技術應用。學習的目標在於，透過講授及專案實作方式，讓學生瞭解如何使用大數據工具與相關理論如何在教育的資料庫中發現各面向資料相關影響，及培養學生具備運用資訊科技進行教育資料分析之能力。</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93042415"/>
                  </a:ext>
                </a:extLst>
              </a:tr>
            </a:tbl>
          </a:graphicData>
        </a:graphic>
      </p:graphicFrame>
      <p:sp>
        <p:nvSpPr>
          <p:cNvPr id="14" name="Google Shape;142;p4"/>
          <p:cNvSpPr txBox="1"/>
          <p:nvPr/>
        </p:nvSpPr>
        <p:spPr>
          <a:xfrm>
            <a:off x="348862" y="109391"/>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2164299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852351249"/>
              </p:ext>
            </p:extLst>
          </p:nvPr>
        </p:nvGraphicFramePr>
        <p:xfrm>
          <a:off x="1080655" y="885550"/>
          <a:ext cx="9751039" cy="5301981"/>
        </p:xfrm>
        <a:graphic>
          <a:graphicData uri="http://schemas.openxmlformats.org/drawingml/2006/table">
            <a:tbl>
              <a:tblPr firstRow="1" firstCol="1" bandRow="1">
                <a:tableStyleId>{5C22544A-7EE6-4342-B048-85BDC9FD1C3A}</a:tableStyleId>
              </a:tblPr>
              <a:tblGrid>
                <a:gridCol w="2165157">
                  <a:extLst>
                    <a:ext uri="{9D8B030D-6E8A-4147-A177-3AD203B41FA5}">
                      <a16:colId xmlns:a16="http://schemas.microsoft.com/office/drawing/2014/main" val="4269047860"/>
                    </a:ext>
                  </a:extLst>
                </a:gridCol>
                <a:gridCol w="2093090">
                  <a:extLst>
                    <a:ext uri="{9D8B030D-6E8A-4147-A177-3AD203B41FA5}">
                      <a16:colId xmlns:a16="http://schemas.microsoft.com/office/drawing/2014/main" val="215815446"/>
                    </a:ext>
                  </a:extLst>
                </a:gridCol>
                <a:gridCol w="1332725">
                  <a:extLst>
                    <a:ext uri="{9D8B030D-6E8A-4147-A177-3AD203B41FA5}">
                      <a16:colId xmlns:a16="http://schemas.microsoft.com/office/drawing/2014/main" val="2896735891"/>
                    </a:ext>
                  </a:extLst>
                </a:gridCol>
                <a:gridCol w="4160067">
                  <a:extLst>
                    <a:ext uri="{9D8B030D-6E8A-4147-A177-3AD203B41FA5}">
                      <a16:colId xmlns:a16="http://schemas.microsoft.com/office/drawing/2014/main" val="3967545698"/>
                    </a:ext>
                  </a:extLst>
                </a:gridCol>
              </a:tblGrid>
              <a:tr h="909723">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開課時間</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200" kern="100" dirty="0">
                          <a:effectLst/>
                          <a:latin typeface="微軟正黑體" panose="020B0604030504040204" pitchFamily="34" charset="-120"/>
                          <a:ea typeface="微軟正黑體" panose="020B0604030504040204" pitchFamily="34" charset="-120"/>
                        </a:rPr>
                        <a:t>111</a:t>
                      </a:r>
                      <a:r>
                        <a:rPr lang="zh-TW" sz="2200" kern="100" dirty="0">
                          <a:effectLst/>
                          <a:latin typeface="微軟正黑體" panose="020B0604030504040204" pitchFamily="34" charset="-120"/>
                          <a:ea typeface="微軟正黑體" panose="020B0604030504040204" pitchFamily="34" charset="-120"/>
                        </a:rPr>
                        <a:t>學年度第</a:t>
                      </a:r>
                      <a:r>
                        <a:rPr lang="en-US" sz="2200" kern="100" dirty="0">
                          <a:effectLst/>
                          <a:latin typeface="微軟正黑體" panose="020B0604030504040204" pitchFamily="34" charset="-120"/>
                          <a:ea typeface="微軟正黑體" panose="020B0604030504040204" pitchFamily="34" charset="-120"/>
                        </a:rPr>
                        <a:t>2</a:t>
                      </a:r>
                      <a:r>
                        <a:rPr lang="zh-TW" sz="2200" kern="100" dirty="0">
                          <a:effectLst/>
                          <a:latin typeface="微軟正黑體" panose="020B0604030504040204" pitchFamily="34" charset="-120"/>
                          <a:ea typeface="微軟正黑體" panose="020B0604030504040204" pitchFamily="34" charset="-120"/>
                        </a:rPr>
                        <a:t>學期</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47326207"/>
                  </a:ext>
                </a:extLst>
              </a:tr>
              <a:tr h="909723">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課程代碼</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en-US" sz="2200" kern="100" dirty="0">
                          <a:effectLst/>
                          <a:latin typeface="微軟正黑體" panose="020B0604030504040204" pitchFamily="34" charset="-120"/>
                          <a:ea typeface="微軟正黑體" panose="020B0604030504040204" pitchFamily="34" charset="-120"/>
                        </a:rPr>
                        <a:t>BMS70150</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課程名稱</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統計與教育大數據分析</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extLst>
                  <a:ext uri="{0D108BD9-81ED-4DB2-BD59-A6C34878D82A}">
                    <a16:rowId xmlns:a16="http://schemas.microsoft.com/office/drawing/2014/main" val="1667027360"/>
                  </a:ext>
                </a:extLst>
              </a:tr>
              <a:tr h="909723">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英文名稱</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200" kern="100" dirty="0">
                          <a:effectLst/>
                          <a:latin typeface="微軟正黑體" panose="020B0604030504040204" pitchFamily="34" charset="-120"/>
                          <a:ea typeface="微軟正黑體" panose="020B0604030504040204" pitchFamily="34" charset="-120"/>
                        </a:rPr>
                        <a:t>Statistics and Educational Big Data Analysis</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49844116"/>
                  </a:ext>
                </a:extLst>
              </a:tr>
              <a:tr h="2572812">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課程簡介</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algn="l">
                        <a:spcAft>
                          <a:spcPts val="0"/>
                        </a:spcAft>
                      </a:pPr>
                      <a:r>
                        <a:rPr lang="zh-TW" sz="2200" kern="100" dirty="0">
                          <a:effectLst/>
                          <a:latin typeface="微軟正黑體" panose="020B0604030504040204" pitchFamily="34" charset="-120"/>
                          <a:ea typeface="微軟正黑體" panose="020B0604030504040204" pitchFamily="34" charset="-120"/>
                        </a:rPr>
                        <a:t>透過本課程同學可以瞭解大數據分析的基本原理、技術與架構，進而運用</a:t>
                      </a:r>
                      <a:r>
                        <a:rPr lang="en-US" sz="2200" kern="100" dirty="0">
                          <a:effectLst/>
                          <a:latin typeface="微軟正黑體" panose="020B0604030504040204" pitchFamily="34" charset="-120"/>
                          <a:ea typeface="微軟正黑體" panose="020B0604030504040204" pitchFamily="34" charset="-120"/>
                        </a:rPr>
                        <a:t>Python</a:t>
                      </a:r>
                      <a:r>
                        <a:rPr lang="zh-TW" sz="2200" kern="100" dirty="0">
                          <a:effectLst/>
                          <a:latin typeface="微軟正黑體" panose="020B0604030504040204" pitchFamily="34" charset="-120"/>
                          <a:ea typeface="微軟正黑體" panose="020B0604030504040204" pitchFamily="34" charset="-120"/>
                        </a:rPr>
                        <a:t>的資料處理與數據運算，來達到大數據分析的成果展現。並且能夠連結教育雲</a:t>
                      </a:r>
                      <a:r>
                        <a:rPr lang="en-US" sz="2200" kern="100" dirty="0" err="1">
                          <a:effectLst/>
                          <a:latin typeface="微軟正黑體" panose="020B0604030504040204" pitchFamily="34" charset="-120"/>
                          <a:ea typeface="微軟正黑體" panose="020B0604030504040204" pitchFamily="34" charset="-120"/>
                        </a:rPr>
                        <a:t>eduLRS</a:t>
                      </a:r>
                      <a:r>
                        <a:rPr lang="zh-TW" sz="2200" kern="100" dirty="0">
                          <a:effectLst/>
                          <a:latin typeface="微軟正黑體" panose="020B0604030504040204" pitchFamily="34" charset="-120"/>
                          <a:ea typeface="微軟正黑體" panose="020B0604030504040204" pitchFamily="34" charset="-120"/>
                        </a:rPr>
                        <a:t>平台，進行教育實務相關議題的分析與探討。</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17071232"/>
                  </a:ext>
                </a:extLst>
              </a:tr>
            </a:tbl>
          </a:graphicData>
        </a:graphic>
      </p:graphicFrame>
      <p:sp>
        <p:nvSpPr>
          <p:cNvPr id="14" name="Google Shape;142;p4"/>
          <p:cNvSpPr txBox="1"/>
          <p:nvPr/>
        </p:nvSpPr>
        <p:spPr>
          <a:xfrm>
            <a:off x="409616" y="96660"/>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322121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108804289"/>
              </p:ext>
            </p:extLst>
          </p:nvPr>
        </p:nvGraphicFramePr>
        <p:xfrm>
          <a:off x="527215" y="1054195"/>
          <a:ext cx="10946988" cy="5120710"/>
        </p:xfrm>
        <a:graphic>
          <a:graphicData uri="http://schemas.openxmlformats.org/drawingml/2006/table">
            <a:tbl>
              <a:tblPr firstRow="1" firstCol="1" bandRow="1">
                <a:tableStyleId>{5C22544A-7EE6-4342-B048-85BDC9FD1C3A}</a:tableStyleId>
              </a:tblPr>
              <a:tblGrid>
                <a:gridCol w="2292018">
                  <a:extLst>
                    <a:ext uri="{9D8B030D-6E8A-4147-A177-3AD203B41FA5}">
                      <a16:colId xmlns:a16="http://schemas.microsoft.com/office/drawing/2014/main" val="782124326"/>
                    </a:ext>
                  </a:extLst>
                </a:gridCol>
                <a:gridCol w="2342277">
                  <a:extLst>
                    <a:ext uri="{9D8B030D-6E8A-4147-A177-3AD203B41FA5}">
                      <a16:colId xmlns:a16="http://schemas.microsoft.com/office/drawing/2014/main" val="2495617152"/>
                    </a:ext>
                  </a:extLst>
                </a:gridCol>
                <a:gridCol w="1491390">
                  <a:extLst>
                    <a:ext uri="{9D8B030D-6E8A-4147-A177-3AD203B41FA5}">
                      <a16:colId xmlns:a16="http://schemas.microsoft.com/office/drawing/2014/main" val="53305248"/>
                    </a:ext>
                  </a:extLst>
                </a:gridCol>
                <a:gridCol w="4821303">
                  <a:extLst>
                    <a:ext uri="{9D8B030D-6E8A-4147-A177-3AD203B41FA5}">
                      <a16:colId xmlns:a16="http://schemas.microsoft.com/office/drawing/2014/main" val="444626878"/>
                    </a:ext>
                  </a:extLst>
                </a:gridCol>
              </a:tblGrid>
              <a:tr h="983459">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開課時間</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200" kern="100" dirty="0">
                          <a:effectLst/>
                          <a:latin typeface="微軟正黑體" panose="020B0604030504040204" pitchFamily="34" charset="-120"/>
                          <a:ea typeface="微軟正黑體" panose="020B0604030504040204" pitchFamily="34" charset="-120"/>
                        </a:rPr>
                        <a:t>112</a:t>
                      </a:r>
                      <a:r>
                        <a:rPr lang="zh-TW" sz="2200" kern="100" dirty="0">
                          <a:effectLst/>
                          <a:latin typeface="微軟正黑體" panose="020B0604030504040204" pitchFamily="34" charset="-120"/>
                          <a:ea typeface="微軟正黑體" panose="020B0604030504040204" pitchFamily="34" charset="-120"/>
                        </a:rPr>
                        <a:t>學年度第</a:t>
                      </a:r>
                      <a:r>
                        <a:rPr lang="en-US" sz="2200" kern="100" dirty="0">
                          <a:effectLst/>
                          <a:latin typeface="微軟正黑體" panose="020B0604030504040204" pitchFamily="34" charset="-120"/>
                          <a:ea typeface="微軟正黑體" panose="020B0604030504040204" pitchFamily="34" charset="-120"/>
                        </a:rPr>
                        <a:t>1</a:t>
                      </a:r>
                      <a:r>
                        <a:rPr lang="zh-TW" sz="2200" kern="100" dirty="0">
                          <a:effectLst/>
                          <a:latin typeface="微軟正黑體" panose="020B0604030504040204" pitchFamily="34" charset="-120"/>
                          <a:ea typeface="微軟正黑體" panose="020B0604030504040204" pitchFamily="34" charset="-120"/>
                        </a:rPr>
                        <a:t>學期</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57590577"/>
                  </a:ext>
                </a:extLst>
              </a:tr>
              <a:tr h="983459">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課程代碼</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en-US" sz="2200" kern="100" dirty="0">
                          <a:effectLst/>
                          <a:latin typeface="微軟正黑體" panose="020B0604030504040204" pitchFamily="34" charset="-120"/>
                          <a:ea typeface="微軟正黑體" panose="020B0604030504040204" pitchFamily="34" charset="-120"/>
                        </a:rPr>
                        <a:t>BMS70180</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課程名稱</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自然語言處理在教育上的應用</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extLst>
                  <a:ext uri="{0D108BD9-81ED-4DB2-BD59-A6C34878D82A}">
                    <a16:rowId xmlns:a16="http://schemas.microsoft.com/office/drawing/2014/main" val="519628266"/>
                  </a:ext>
                </a:extLst>
              </a:tr>
              <a:tr h="3153792">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課程簡介</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152400" algn="l">
                        <a:lnSpc>
                          <a:spcPct val="100000"/>
                        </a:lnSpc>
                        <a:spcAft>
                          <a:spcPts val="0"/>
                        </a:spcAft>
                      </a:pPr>
                      <a:r>
                        <a:rPr lang="en-US" sz="2200" kern="100" dirty="0">
                          <a:effectLst/>
                          <a:latin typeface="微軟正黑體" panose="020B0604030504040204" pitchFamily="34" charset="-120"/>
                          <a:ea typeface="微軟正黑體" panose="020B0604030504040204" pitchFamily="34" charset="-120"/>
                        </a:rPr>
                        <a:t>  </a:t>
                      </a:r>
                      <a:r>
                        <a:rPr lang="zh-TW" sz="2200" kern="100" dirty="0">
                          <a:effectLst/>
                          <a:latin typeface="微軟正黑體" panose="020B0604030504040204" pitchFamily="34" charset="-120"/>
                          <a:ea typeface="微軟正黑體" panose="020B0604030504040204" pitchFamily="34" charset="-120"/>
                        </a:rPr>
                        <a:t>本課程將介紹目前自然語言處理</a:t>
                      </a:r>
                      <a:r>
                        <a:rPr lang="en-US" sz="2200" kern="100" dirty="0">
                          <a:effectLst/>
                          <a:latin typeface="微軟正黑體" panose="020B0604030504040204" pitchFamily="34" charset="-120"/>
                          <a:ea typeface="微軟正黑體" panose="020B0604030504040204" pitchFamily="34" charset="-120"/>
                        </a:rPr>
                        <a:t>(Natural Language Processing, NLP)</a:t>
                      </a:r>
                      <a:r>
                        <a:rPr lang="zh-TW" sz="2200" kern="100" dirty="0">
                          <a:effectLst/>
                          <a:latin typeface="微軟正黑體" panose="020B0604030504040204" pitchFamily="34" charset="-120"/>
                          <a:ea typeface="微軟正黑體" panose="020B0604030504040204" pitchFamily="34" charset="-120"/>
                        </a:rPr>
                        <a:t>之發展趨勢，且透過實作方式理解自然語言理解</a:t>
                      </a:r>
                      <a:r>
                        <a:rPr lang="en-US" sz="2200" kern="100" dirty="0">
                          <a:effectLst/>
                          <a:latin typeface="微軟正黑體" panose="020B0604030504040204" pitchFamily="34" charset="-120"/>
                          <a:ea typeface="微軟正黑體" panose="020B0604030504040204" pitchFamily="34" charset="-120"/>
                        </a:rPr>
                        <a:t>(Natural Language Understanding)</a:t>
                      </a:r>
                      <a:r>
                        <a:rPr lang="zh-TW" sz="2200" kern="100" dirty="0">
                          <a:effectLst/>
                          <a:latin typeface="微軟正黑體" panose="020B0604030504040204" pitchFamily="34" charset="-120"/>
                          <a:ea typeface="微軟正黑體" panose="020B0604030504040204" pitchFamily="34" charset="-120"/>
                        </a:rPr>
                        <a:t>模型之應用，如語義理解、情緒分析與</a:t>
                      </a:r>
                      <a:r>
                        <a:rPr lang="en-US" sz="2200" kern="100" dirty="0" err="1">
                          <a:effectLst/>
                          <a:latin typeface="微軟正黑體" panose="020B0604030504040204" pitchFamily="34" charset="-120"/>
                          <a:ea typeface="微軟正黑體" panose="020B0604030504040204" pitchFamily="34" charset="-120"/>
                        </a:rPr>
                        <a:t>Chatbot</a:t>
                      </a:r>
                      <a:r>
                        <a:rPr lang="zh-TW" sz="2200" kern="100" dirty="0">
                          <a:effectLst/>
                          <a:latin typeface="微軟正黑體" panose="020B0604030504040204" pitchFamily="34" charset="-120"/>
                          <a:ea typeface="微軟正黑體" panose="020B0604030504040204" pitchFamily="34" charset="-120"/>
                        </a:rPr>
                        <a:t>等。再搭配教育資料，進行教育議題實作，如文本自動批改、線上合作討論內容語意標籤分類、對話式教學機器人實作等。</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78786817"/>
                  </a:ext>
                </a:extLst>
              </a:tr>
            </a:tbl>
          </a:graphicData>
        </a:graphic>
      </p:graphicFrame>
      <p:sp>
        <p:nvSpPr>
          <p:cNvPr id="14" name="Google Shape;142;p4"/>
          <p:cNvSpPr txBox="1"/>
          <p:nvPr/>
        </p:nvSpPr>
        <p:spPr>
          <a:xfrm>
            <a:off x="409616" y="87723"/>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1958252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42" name="Google Shape;142;p4"/>
          <p:cNvSpPr txBox="1"/>
          <p:nvPr/>
        </p:nvSpPr>
        <p:spPr>
          <a:xfrm>
            <a:off x="322983" y="96660"/>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200687830"/>
              </p:ext>
            </p:extLst>
          </p:nvPr>
        </p:nvGraphicFramePr>
        <p:xfrm>
          <a:off x="1080655" y="1032715"/>
          <a:ext cx="10200432" cy="4689426"/>
        </p:xfrm>
        <a:graphic>
          <a:graphicData uri="http://schemas.openxmlformats.org/drawingml/2006/table">
            <a:tbl>
              <a:tblPr firstRow="1" firstCol="1" bandRow="1">
                <a:tableStyleId>{5C22544A-7EE6-4342-B048-85BDC9FD1C3A}</a:tableStyleId>
              </a:tblPr>
              <a:tblGrid>
                <a:gridCol w="2127089">
                  <a:extLst>
                    <a:ext uri="{9D8B030D-6E8A-4147-A177-3AD203B41FA5}">
                      <a16:colId xmlns:a16="http://schemas.microsoft.com/office/drawing/2014/main" val="462770213"/>
                    </a:ext>
                  </a:extLst>
                </a:gridCol>
                <a:gridCol w="2184872">
                  <a:extLst>
                    <a:ext uri="{9D8B030D-6E8A-4147-A177-3AD203B41FA5}">
                      <a16:colId xmlns:a16="http://schemas.microsoft.com/office/drawing/2014/main" val="1779312870"/>
                    </a:ext>
                  </a:extLst>
                </a:gridCol>
                <a:gridCol w="1391165">
                  <a:extLst>
                    <a:ext uri="{9D8B030D-6E8A-4147-A177-3AD203B41FA5}">
                      <a16:colId xmlns:a16="http://schemas.microsoft.com/office/drawing/2014/main" val="2595996953"/>
                    </a:ext>
                  </a:extLst>
                </a:gridCol>
                <a:gridCol w="4497306">
                  <a:extLst>
                    <a:ext uri="{9D8B030D-6E8A-4147-A177-3AD203B41FA5}">
                      <a16:colId xmlns:a16="http://schemas.microsoft.com/office/drawing/2014/main" val="1386983001"/>
                    </a:ext>
                  </a:extLst>
                </a:gridCol>
              </a:tblGrid>
              <a:tr h="961934">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開課時間</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200" kern="100" dirty="0">
                          <a:effectLst/>
                          <a:latin typeface="微軟正黑體" panose="020B0604030504040204" pitchFamily="34" charset="-120"/>
                          <a:ea typeface="微軟正黑體" panose="020B0604030504040204" pitchFamily="34" charset="-120"/>
                        </a:rPr>
                        <a:t>112</a:t>
                      </a:r>
                      <a:r>
                        <a:rPr lang="zh-TW" sz="2200" kern="100" dirty="0">
                          <a:effectLst/>
                          <a:latin typeface="微軟正黑體" panose="020B0604030504040204" pitchFamily="34" charset="-120"/>
                          <a:ea typeface="微軟正黑體" panose="020B0604030504040204" pitchFamily="34" charset="-120"/>
                        </a:rPr>
                        <a:t>學年度第</a:t>
                      </a:r>
                      <a:r>
                        <a:rPr lang="en-US" sz="2200" kern="100" dirty="0">
                          <a:effectLst/>
                          <a:latin typeface="微軟正黑體" panose="020B0604030504040204" pitchFamily="34" charset="-120"/>
                          <a:ea typeface="微軟正黑體" panose="020B0604030504040204" pitchFamily="34" charset="-120"/>
                        </a:rPr>
                        <a:t>1</a:t>
                      </a:r>
                      <a:r>
                        <a:rPr lang="zh-TW" sz="2200" kern="100" dirty="0">
                          <a:effectLst/>
                          <a:latin typeface="微軟正黑體" panose="020B0604030504040204" pitchFamily="34" charset="-120"/>
                          <a:ea typeface="微軟正黑體" panose="020B0604030504040204" pitchFamily="34" charset="-120"/>
                        </a:rPr>
                        <a:t>學期</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50349126"/>
                  </a:ext>
                </a:extLst>
              </a:tr>
              <a:tr h="1548111">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課程代碼</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en-US" sz="2200" kern="100">
                          <a:effectLst/>
                          <a:latin typeface="微軟正黑體" panose="020B0604030504040204" pitchFamily="34" charset="-120"/>
                          <a:ea typeface="微軟正黑體" panose="020B0604030504040204" pitchFamily="34" charset="-120"/>
                        </a:rPr>
                        <a:t>BMS70160</a:t>
                      </a:r>
                      <a:endParaRPr lang="zh-TW" sz="2200" kern="100">
                        <a:effectLst/>
                        <a:latin typeface="微軟正黑體" panose="020B0604030504040204" pitchFamily="34" charset="-120"/>
                        <a:ea typeface="微軟正黑體" panose="020B0604030504040204" pitchFamily="34" charset="-120"/>
                      </a:endParaRPr>
                    </a:p>
                    <a:p>
                      <a:pPr algn="ctr">
                        <a:spcAft>
                          <a:spcPts val="0"/>
                        </a:spcAft>
                      </a:pPr>
                      <a:r>
                        <a:rPr lang="en-US" sz="2200" kern="100">
                          <a:effectLst/>
                          <a:latin typeface="微軟正黑體" panose="020B0604030504040204" pitchFamily="34" charset="-120"/>
                          <a:ea typeface="微軟正黑體" panose="020B0604030504040204" pitchFamily="34" charset="-120"/>
                        </a:rPr>
                        <a:t>BIT10780</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課程名稱</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200" kern="100" dirty="0">
                          <a:effectLst/>
                          <a:latin typeface="微軟正黑體" panose="020B0604030504040204" pitchFamily="34" charset="-120"/>
                          <a:ea typeface="微軟正黑體" panose="020B0604030504040204" pitchFamily="34" charset="-120"/>
                        </a:rPr>
                        <a:t>人工智慧教育專題製作</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extLst>
                  <a:ext uri="{0D108BD9-81ED-4DB2-BD59-A6C34878D82A}">
                    <a16:rowId xmlns:a16="http://schemas.microsoft.com/office/drawing/2014/main" val="540247107"/>
                  </a:ext>
                </a:extLst>
              </a:tr>
              <a:tr h="2179381">
                <a:tc>
                  <a:txBody>
                    <a:bodyPr/>
                    <a:lstStyle/>
                    <a:p>
                      <a:pPr algn="ctr">
                        <a:spcAft>
                          <a:spcPts val="0"/>
                        </a:spcAft>
                      </a:pPr>
                      <a:r>
                        <a:rPr lang="zh-TW" sz="2200" kern="100">
                          <a:effectLst/>
                          <a:latin typeface="微軟正黑體" panose="020B0604030504040204" pitchFamily="34" charset="-120"/>
                          <a:ea typeface="微軟正黑體" panose="020B0604030504040204" pitchFamily="34" charset="-120"/>
                        </a:rPr>
                        <a:t>課程簡介</a:t>
                      </a:r>
                      <a:endParaRPr lang="zh-TW" sz="2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152400" algn="l">
                        <a:lnSpc>
                          <a:spcPct val="100000"/>
                        </a:lnSpc>
                        <a:spcAft>
                          <a:spcPts val="0"/>
                        </a:spcAft>
                      </a:pPr>
                      <a:r>
                        <a:rPr lang="en-US" sz="2200" kern="100" dirty="0">
                          <a:effectLst/>
                          <a:latin typeface="微軟正黑體" panose="020B0604030504040204" pitchFamily="34" charset="-120"/>
                          <a:ea typeface="微軟正黑體" panose="020B0604030504040204" pitchFamily="34" charset="-120"/>
                        </a:rPr>
                        <a:t>  </a:t>
                      </a:r>
                      <a:r>
                        <a:rPr lang="zh-TW" sz="2200" kern="100" dirty="0">
                          <a:effectLst/>
                          <a:latin typeface="微軟正黑體" panose="020B0604030504040204" pitchFamily="34" charset="-120"/>
                          <a:ea typeface="微軟正黑體" panose="020B0604030504040204" pitchFamily="34" charset="-120"/>
                        </a:rPr>
                        <a:t>本課程希望能幫助同學了解人工智慧的內涵，並有能力發展建立簡單的人工智慧系統。透過本課程的學習，同學可以熟悉人工智慧的概念與運作原理，並瞭解推理機制、模糊理論、類神經網路與基因演算法等在教育資料上的應用。</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91428957"/>
                  </a:ext>
                </a:extLst>
              </a:tr>
            </a:tbl>
          </a:graphicData>
        </a:graphic>
      </p:graphicFrame>
    </p:spTree>
    <p:extLst>
      <p:ext uri="{BB962C8B-B14F-4D97-AF65-F5344CB8AC3E}">
        <p14:creationId xmlns:p14="http://schemas.microsoft.com/office/powerpoint/2010/main" val="48561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0"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42" name="Google Shape;142;p4"/>
          <p:cNvSpPr txBox="1"/>
          <p:nvPr/>
        </p:nvSpPr>
        <p:spPr>
          <a:xfrm>
            <a:off x="331609" y="93096"/>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2976503534"/>
              </p:ext>
            </p:extLst>
          </p:nvPr>
        </p:nvGraphicFramePr>
        <p:xfrm>
          <a:off x="506246" y="931025"/>
          <a:ext cx="11064585" cy="5081586"/>
        </p:xfrm>
        <a:graphic>
          <a:graphicData uri="http://schemas.openxmlformats.org/drawingml/2006/table">
            <a:tbl>
              <a:tblPr firstRow="1" firstCol="1" bandRow="1">
                <a:tableStyleId>{5C22544A-7EE6-4342-B048-85BDC9FD1C3A}</a:tableStyleId>
              </a:tblPr>
              <a:tblGrid>
                <a:gridCol w="2470206">
                  <a:extLst>
                    <a:ext uri="{9D8B030D-6E8A-4147-A177-3AD203B41FA5}">
                      <a16:colId xmlns:a16="http://schemas.microsoft.com/office/drawing/2014/main" val="1072092689"/>
                    </a:ext>
                  </a:extLst>
                </a:gridCol>
                <a:gridCol w="2365165">
                  <a:extLst>
                    <a:ext uri="{9D8B030D-6E8A-4147-A177-3AD203B41FA5}">
                      <a16:colId xmlns:a16="http://schemas.microsoft.com/office/drawing/2014/main" val="1969197483"/>
                    </a:ext>
                  </a:extLst>
                </a:gridCol>
                <a:gridCol w="1505964">
                  <a:extLst>
                    <a:ext uri="{9D8B030D-6E8A-4147-A177-3AD203B41FA5}">
                      <a16:colId xmlns:a16="http://schemas.microsoft.com/office/drawing/2014/main" val="2452771782"/>
                    </a:ext>
                  </a:extLst>
                </a:gridCol>
                <a:gridCol w="4723250">
                  <a:extLst>
                    <a:ext uri="{9D8B030D-6E8A-4147-A177-3AD203B41FA5}">
                      <a16:colId xmlns:a16="http://schemas.microsoft.com/office/drawing/2014/main" val="1644581717"/>
                    </a:ext>
                  </a:extLst>
                </a:gridCol>
              </a:tblGrid>
              <a:tr h="528853">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開課時間</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609600" algn="ctr">
                        <a:spcAft>
                          <a:spcPts val="0"/>
                        </a:spcAft>
                      </a:pPr>
                      <a:r>
                        <a:rPr lang="en-US" sz="2400" kern="100">
                          <a:effectLst/>
                          <a:latin typeface="微軟正黑體" panose="020B0604030504040204" pitchFamily="34" charset="-120"/>
                          <a:ea typeface="微軟正黑體" panose="020B0604030504040204" pitchFamily="34" charset="-120"/>
                        </a:rPr>
                        <a:t>112</a:t>
                      </a:r>
                      <a:r>
                        <a:rPr lang="zh-TW" sz="2400" kern="100">
                          <a:effectLst/>
                          <a:latin typeface="微軟正黑體" panose="020B0604030504040204" pitchFamily="34" charset="-120"/>
                          <a:ea typeface="微軟正黑體" panose="020B0604030504040204" pitchFamily="34" charset="-120"/>
                        </a:rPr>
                        <a:t>學年度第</a:t>
                      </a:r>
                      <a:r>
                        <a:rPr lang="en-US" sz="2400" kern="100">
                          <a:effectLst/>
                          <a:latin typeface="微軟正黑體" panose="020B0604030504040204" pitchFamily="34" charset="-120"/>
                          <a:ea typeface="微軟正黑體" panose="020B0604030504040204" pitchFamily="34" charset="-120"/>
                        </a:rPr>
                        <a:t>1</a:t>
                      </a:r>
                      <a:r>
                        <a:rPr lang="zh-TW" sz="2400" kern="100">
                          <a:effectLst/>
                          <a:latin typeface="微軟正黑體" panose="020B0604030504040204" pitchFamily="34" charset="-120"/>
                          <a:ea typeface="微軟正黑體" panose="020B0604030504040204" pitchFamily="34" charset="-120"/>
                        </a:rPr>
                        <a:t>學期</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79196790"/>
                  </a:ext>
                </a:extLst>
              </a:tr>
              <a:tr h="1462302">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課程代碼</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en-US" sz="2400" kern="100" dirty="0">
                          <a:effectLst/>
                          <a:latin typeface="微軟正黑體" panose="020B0604030504040204" pitchFamily="34" charset="-120"/>
                          <a:ea typeface="微軟正黑體" panose="020B0604030504040204" pitchFamily="34" charset="-120"/>
                        </a:rPr>
                        <a:t>BMS70170</a:t>
                      </a:r>
                      <a:endParaRPr lang="zh-TW" sz="2400" kern="100" dirty="0">
                        <a:effectLst/>
                        <a:latin typeface="微軟正黑體" panose="020B0604030504040204" pitchFamily="34" charset="-120"/>
                        <a:ea typeface="微軟正黑體" panose="020B0604030504040204" pitchFamily="34" charset="-120"/>
                      </a:endParaRPr>
                    </a:p>
                    <a:p>
                      <a:pPr algn="ctr">
                        <a:spcAft>
                          <a:spcPts val="0"/>
                        </a:spcAft>
                      </a:pPr>
                      <a:r>
                        <a:rPr lang="en-US" sz="2400" kern="100" dirty="0">
                          <a:effectLst/>
                          <a:latin typeface="微軟正黑體" panose="020B0604030504040204" pitchFamily="34" charset="-120"/>
                          <a:ea typeface="微軟正黑體" panose="020B0604030504040204" pitchFamily="34" charset="-120"/>
                        </a:rPr>
                        <a:t>BIT10790</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課程名稱</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a:txBody>
                    <a:bodyPr/>
                    <a:lstStyle/>
                    <a:p>
                      <a:pPr algn="ctr">
                        <a:spcAft>
                          <a:spcPts val="0"/>
                        </a:spcAft>
                      </a:pPr>
                      <a:r>
                        <a:rPr lang="zh-TW" sz="2400" kern="100" dirty="0">
                          <a:effectLst/>
                          <a:latin typeface="微軟正黑體" panose="020B0604030504040204" pitchFamily="34" charset="-120"/>
                          <a:ea typeface="微軟正黑體" panose="020B0604030504040204" pitchFamily="34" charset="-120"/>
                        </a:rPr>
                        <a:t>適性化學習專題製作</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extLst>
                  <a:ext uri="{0D108BD9-81ED-4DB2-BD59-A6C34878D82A}">
                    <a16:rowId xmlns:a16="http://schemas.microsoft.com/office/drawing/2014/main" val="48322640"/>
                  </a:ext>
                </a:extLst>
              </a:tr>
              <a:tr h="3090431">
                <a:tc>
                  <a:txBody>
                    <a:bodyPr/>
                    <a:lstStyle/>
                    <a:p>
                      <a:pPr algn="ctr">
                        <a:spcAft>
                          <a:spcPts val="0"/>
                        </a:spcAft>
                      </a:pPr>
                      <a:r>
                        <a:rPr lang="zh-TW" sz="2400" kern="100">
                          <a:effectLst/>
                          <a:latin typeface="微軟正黑體" panose="020B0604030504040204" pitchFamily="34" charset="-120"/>
                          <a:ea typeface="微軟正黑體" panose="020B0604030504040204" pitchFamily="34" charset="-120"/>
                        </a:rPr>
                        <a:t>課程簡介</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gridSpan="3">
                  <a:txBody>
                    <a:bodyPr/>
                    <a:lstStyle/>
                    <a:p>
                      <a:pPr indent="152400" algn="l">
                        <a:lnSpc>
                          <a:spcPct val="100000"/>
                        </a:lnSpc>
                        <a:spcAft>
                          <a:spcPts val="0"/>
                        </a:spcAft>
                      </a:pPr>
                      <a:r>
                        <a:rPr lang="zh-TW" altLang="en-US"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本課程希望能幫助同學有系統地建立資訊能力，掌握學習之道，有效地利用資料探勘的技巧來增進學習並進行相關的學習應用。透過本課程的學習，同學可以： </a:t>
                      </a:r>
                    </a:p>
                    <a:p>
                      <a:pPr indent="152400" algn="l">
                        <a:lnSpc>
                          <a:spcPct val="100000"/>
                        </a:lnSpc>
                        <a:spcAft>
                          <a:spcPts val="0"/>
                        </a:spcAft>
                      </a:pPr>
                      <a:r>
                        <a:rPr lang="en-US" altLang="zh-TW"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瞭解電腦適性化教學的技術與應用。</a:t>
                      </a:r>
                    </a:p>
                    <a:p>
                      <a:pPr indent="152400" algn="l">
                        <a:lnSpc>
                          <a:spcPct val="100000"/>
                        </a:lnSpc>
                        <a:spcAft>
                          <a:spcPts val="0"/>
                        </a:spcAft>
                      </a:pPr>
                      <a:r>
                        <a:rPr lang="en-US" altLang="zh-TW"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熟悉資料分類、群集分析與關聯探勘的應用。</a:t>
                      </a:r>
                    </a:p>
                    <a:p>
                      <a:pPr indent="152400" algn="l">
                        <a:lnSpc>
                          <a:spcPct val="100000"/>
                        </a:lnSpc>
                        <a:spcAft>
                          <a:spcPts val="0"/>
                        </a:spcAft>
                      </a:pPr>
                      <a:r>
                        <a:rPr lang="en-US" altLang="zh-TW"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進行數位學習行為分析與探勘。</a:t>
                      </a:r>
                      <a:endParaRPr 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3500" marR="63500" marT="63500" marB="6350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45641037"/>
                  </a:ext>
                </a:extLst>
              </a:tr>
            </a:tbl>
          </a:graphicData>
        </a:graphic>
      </p:graphicFrame>
    </p:spTree>
    <p:extLst>
      <p:ext uri="{BB962C8B-B14F-4D97-AF65-F5344CB8AC3E}">
        <p14:creationId xmlns:p14="http://schemas.microsoft.com/office/powerpoint/2010/main" val="414477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sp>
        <p:nvSpPr>
          <p:cNvPr id="140" name="Google Shape;140;p4"/>
          <p:cNvSpPr txBox="1"/>
          <p:nvPr/>
        </p:nvSpPr>
        <p:spPr>
          <a:xfrm>
            <a:off x="1311546" y="1217642"/>
            <a:ext cx="10457100" cy="61273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A3838"/>
              </a:buClr>
              <a:buSzPts val="2200"/>
              <a:buFont typeface="Arial"/>
              <a:buNone/>
              <a:tabLst/>
              <a:defRPr/>
            </a:pPr>
            <a:endParaRPr kumimoji="0" sz="3200" b="1"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pic>
        <p:nvPicPr>
          <p:cNvPr id="141" name="Google Shape;141;p4"/>
          <p:cNvPicPr preferRelativeResize="0"/>
          <p:nvPr/>
        </p:nvPicPr>
        <p:blipFill>
          <a:blip r:embed="rId3">
            <a:alphaModFix/>
          </a:blip>
          <a:stretch>
            <a:fillRect/>
          </a:stretch>
        </p:blipFill>
        <p:spPr>
          <a:xfrm rot="5400000">
            <a:off x="2284521" y="-1516403"/>
            <a:ext cx="1033294" cy="4434795"/>
          </a:xfrm>
          <a:prstGeom prst="rect">
            <a:avLst/>
          </a:prstGeom>
          <a:noFill/>
          <a:ln>
            <a:noFill/>
          </a:ln>
        </p:spPr>
      </p:pic>
      <p:sp>
        <p:nvSpPr>
          <p:cNvPr id="142" name="Google Shape;142;p4"/>
          <p:cNvSpPr txBox="1"/>
          <p:nvPr/>
        </p:nvSpPr>
        <p:spPr>
          <a:xfrm>
            <a:off x="1505632" y="445236"/>
            <a:ext cx="9457388" cy="1200288"/>
          </a:xfrm>
          <a:prstGeom prst="rect">
            <a:avLst/>
          </a:prstGeom>
          <a:solidFill>
            <a:srgbClr val="FFF8EF"/>
          </a:solidFill>
          <a:ln>
            <a:noFill/>
          </a:ln>
        </p:spPr>
        <p:txBody>
          <a:bodyPr spcFirstLastPara="1" wrap="square" lIns="91425" tIns="45700" rIns="91425" bIns="45700" anchor="t" anchorCtr="0">
            <a:spAutoFit/>
          </a:bodyPr>
          <a:lstStyle/>
          <a:p>
            <a:pPr>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叁、課程規劃及預期</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成果</a:t>
            </a:r>
            <a:r>
              <a:rPr lang="zh-TW" altLang="en-US" sz="2400" b="1" dirty="0" smtClean="0">
                <a:solidFill>
                  <a:srgbClr val="3A3838"/>
                </a:solidFill>
                <a:latin typeface="微軟正黑體" panose="020B0604030504040204" pitchFamily="34" charset="-120"/>
                <a:ea typeface="微軟正黑體" panose="020B0604030504040204" pitchFamily="34" charset="-120"/>
                <a:cs typeface="Arimo"/>
                <a:sym typeface="Arimo"/>
              </a:rPr>
              <a:t>（三）預期成果</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2" name="文字方塊 1"/>
          <p:cNvSpPr txBox="1"/>
          <p:nvPr/>
        </p:nvSpPr>
        <p:spPr>
          <a:xfrm>
            <a:off x="7148945" y="588226"/>
            <a:ext cx="184731" cy="307777"/>
          </a:xfrm>
          <a:prstGeom prst="rect">
            <a:avLst/>
          </a:prstGeom>
          <a:noFill/>
        </p:spPr>
        <p:txBody>
          <a:bodyPr wrap="none" rtlCol="0">
            <a:spAutoFit/>
          </a:bodyPr>
          <a:lstStyle/>
          <a:p>
            <a:endParaRPr lang="zh-TW" altLang="en-US" dirty="0"/>
          </a:p>
        </p:txBody>
      </p:sp>
      <p:graphicFrame>
        <p:nvGraphicFramePr>
          <p:cNvPr id="3" name="資料庫圖表 2"/>
          <p:cNvGraphicFramePr/>
          <p:nvPr>
            <p:extLst>
              <p:ext uri="{D42A27DB-BD31-4B8C-83A1-F6EECF244321}">
                <p14:modId xmlns:p14="http://schemas.microsoft.com/office/powerpoint/2010/main" val="1176673072"/>
              </p:ext>
            </p:extLst>
          </p:nvPr>
        </p:nvGraphicFramePr>
        <p:xfrm>
          <a:off x="2355766" y="119093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8678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sp>
        <p:nvSpPr>
          <p:cNvPr id="140" name="Google Shape;140;p4"/>
          <p:cNvSpPr txBox="1"/>
          <p:nvPr/>
        </p:nvSpPr>
        <p:spPr>
          <a:xfrm>
            <a:off x="1311546" y="1217642"/>
            <a:ext cx="10457100" cy="61273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A3838"/>
              </a:buClr>
              <a:buSzPts val="2200"/>
              <a:buFont typeface="Arial"/>
              <a:buNone/>
              <a:tabLst/>
              <a:defRPr/>
            </a:pPr>
            <a:r>
              <a:rPr kumimoji="0" lang="zh-TW" altLang="en-US" sz="3200" b="1" i="0" u="none" strike="noStrike" kern="0" cap="none" spc="0" normalizeH="0" baseline="0" noProof="0" dirty="0" smtClean="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rPr>
              <a:t>（</a:t>
            </a:r>
            <a:r>
              <a:rPr lang="zh-TW" altLang="en-US" sz="3200" b="1" noProof="0" dirty="0">
                <a:solidFill>
                  <a:srgbClr val="3A3838"/>
                </a:solidFill>
                <a:latin typeface="微軟正黑體" panose="020B0604030504040204" pitchFamily="34" charset="-120"/>
                <a:ea typeface="微軟正黑體" panose="020B0604030504040204" pitchFamily="34" charset="-120"/>
                <a:cs typeface="Arimo"/>
                <a:sym typeface="Arimo"/>
              </a:rPr>
              <a:t>四</a:t>
            </a:r>
            <a:r>
              <a:rPr kumimoji="0" lang="zh-TW" altLang="en-US" sz="3200" b="1" i="0" u="none" strike="noStrike" kern="0" cap="none" spc="0" normalizeH="0" baseline="0" noProof="0" dirty="0" smtClean="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rPr>
              <a:t>）加值</a:t>
            </a:r>
            <a:r>
              <a:rPr lang="zh-TW" altLang="en-US" sz="3200" b="1" noProof="0" dirty="0" smtClean="0">
                <a:solidFill>
                  <a:srgbClr val="3A3838"/>
                </a:solidFill>
                <a:latin typeface="微軟正黑體" panose="020B0604030504040204" pitchFamily="34" charset="-120"/>
                <a:ea typeface="微軟正黑體" panose="020B0604030504040204" pitchFamily="34" charset="-120"/>
                <a:cs typeface="Arimo"/>
                <a:sym typeface="Arimo"/>
              </a:rPr>
              <a:t>業界</a:t>
            </a:r>
            <a:r>
              <a:rPr lang="zh-TW" altLang="en-US" sz="3200" b="1" noProof="0" dirty="0">
                <a:solidFill>
                  <a:srgbClr val="3A3838"/>
                </a:solidFill>
                <a:latin typeface="微軟正黑體" panose="020B0604030504040204" pitchFamily="34" charset="-120"/>
                <a:ea typeface="微軟正黑體" panose="020B0604030504040204" pitchFamily="34" charset="-120"/>
                <a:cs typeface="Arimo"/>
                <a:sym typeface="Arimo"/>
              </a:rPr>
              <a:t>合作</a:t>
            </a:r>
            <a:endParaRPr kumimoji="0" sz="3200" b="1"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2" y="445236"/>
            <a:ext cx="5265282"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叁、課程規劃及預期成果</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1089091" y="1883457"/>
            <a:ext cx="10191996" cy="4598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2" name="矩形 1"/>
          <p:cNvSpPr/>
          <p:nvPr/>
        </p:nvSpPr>
        <p:spPr>
          <a:xfrm>
            <a:off x="1031492" y="1825250"/>
            <a:ext cx="9965070" cy="1255728"/>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zh-TW" sz="28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本校已和資策會、南投縣政府教育局、臺南市政府教育局資訊教育網路中心、學創教育科技股份有限公司、國家教育研究院進行聯繫，採取「業界出題、學界解題」方式進行合作</a:t>
            </a:r>
            <a:endParaRPr kumimoji="0" lang="zh-TW" altLang="en-US" sz="1800" b="0" i="0" u="none" strike="noStrike" kern="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7"/>
          <a:stretch>
            <a:fillRect/>
          </a:stretch>
        </p:blipFill>
        <p:spPr>
          <a:xfrm>
            <a:off x="652489" y="4232207"/>
            <a:ext cx="11065199" cy="1664352"/>
          </a:xfrm>
          <a:prstGeom prst="rect">
            <a:avLst/>
          </a:prstGeom>
        </p:spPr>
      </p:pic>
    </p:spTree>
    <p:extLst>
      <p:ext uri="{BB962C8B-B14F-4D97-AF65-F5344CB8AC3E}">
        <p14:creationId xmlns:p14="http://schemas.microsoft.com/office/powerpoint/2010/main" val="2870080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6302313" y="297538"/>
            <a:ext cx="5439534" cy="6030167"/>
          </a:xfrm>
          <a:prstGeom prst="rect">
            <a:avLst/>
          </a:prstGeom>
        </p:spPr>
      </p:pic>
      <p:pic>
        <p:nvPicPr>
          <p:cNvPr id="7" name="圖片 6"/>
          <p:cNvPicPr>
            <a:picLocks noChangeAspect="1"/>
          </p:cNvPicPr>
          <p:nvPr/>
        </p:nvPicPr>
        <p:blipFill>
          <a:blip r:embed="rId3"/>
          <a:stretch>
            <a:fillRect/>
          </a:stretch>
        </p:blipFill>
        <p:spPr>
          <a:xfrm>
            <a:off x="0" y="131704"/>
            <a:ext cx="4486275" cy="2371725"/>
          </a:xfrm>
          <a:prstGeom prst="rect">
            <a:avLst/>
          </a:prstGeom>
        </p:spPr>
      </p:pic>
      <p:pic>
        <p:nvPicPr>
          <p:cNvPr id="8" name="圖片 7"/>
          <p:cNvPicPr>
            <a:picLocks noChangeAspect="1"/>
          </p:cNvPicPr>
          <p:nvPr/>
        </p:nvPicPr>
        <p:blipFill>
          <a:blip r:embed="rId4"/>
          <a:stretch>
            <a:fillRect/>
          </a:stretch>
        </p:blipFill>
        <p:spPr>
          <a:xfrm>
            <a:off x="0" y="2507585"/>
            <a:ext cx="3009900" cy="3324225"/>
          </a:xfrm>
          <a:prstGeom prst="rect">
            <a:avLst/>
          </a:prstGeom>
        </p:spPr>
      </p:pic>
      <p:pic>
        <p:nvPicPr>
          <p:cNvPr id="9" name="圖片 8"/>
          <p:cNvPicPr>
            <a:picLocks noChangeAspect="1"/>
          </p:cNvPicPr>
          <p:nvPr/>
        </p:nvPicPr>
        <p:blipFill>
          <a:blip r:embed="rId5"/>
          <a:stretch>
            <a:fillRect/>
          </a:stretch>
        </p:blipFill>
        <p:spPr>
          <a:xfrm>
            <a:off x="2832069" y="3136235"/>
            <a:ext cx="3648075" cy="2695575"/>
          </a:xfrm>
          <a:prstGeom prst="rect">
            <a:avLst/>
          </a:prstGeom>
        </p:spPr>
      </p:pic>
      <p:pic>
        <p:nvPicPr>
          <p:cNvPr id="10" name="圖片 9"/>
          <p:cNvPicPr>
            <a:picLocks noChangeAspect="1"/>
          </p:cNvPicPr>
          <p:nvPr/>
        </p:nvPicPr>
        <p:blipFill>
          <a:blip r:embed="rId6"/>
          <a:stretch>
            <a:fillRect/>
          </a:stretch>
        </p:blipFill>
        <p:spPr>
          <a:xfrm>
            <a:off x="4570668" y="326359"/>
            <a:ext cx="2616557" cy="2300463"/>
          </a:xfrm>
          <a:prstGeom prst="rect">
            <a:avLst/>
          </a:prstGeom>
        </p:spPr>
      </p:pic>
    </p:spTree>
    <p:extLst>
      <p:ext uri="{BB962C8B-B14F-4D97-AF65-F5344CB8AC3E}">
        <p14:creationId xmlns:p14="http://schemas.microsoft.com/office/powerpoint/2010/main" val="136901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7" name="Google Shape;107;p3"/>
          <p:cNvGrpSpPr/>
          <p:nvPr/>
        </p:nvGrpSpPr>
        <p:grpSpPr>
          <a:xfrm>
            <a:off x="0" y="0"/>
            <a:ext cx="12390648" cy="7021557"/>
            <a:chOff x="-73140" y="-91840"/>
            <a:chExt cx="12390648" cy="7021557"/>
          </a:xfrm>
        </p:grpSpPr>
        <p:pic>
          <p:nvPicPr>
            <p:cNvPr id="108" name="Google Shape;108;p3"/>
            <p:cNvPicPr preferRelativeResize="0"/>
            <p:nvPr/>
          </p:nvPicPr>
          <p:blipFill rotWithShape="1">
            <a:blip r:embed="rId3">
              <a:alphaModFix/>
            </a:blip>
            <a:srcRect t="49257" r="3110" b="6422"/>
            <a:stretch/>
          </p:blipFill>
          <p:spPr>
            <a:xfrm>
              <a:off x="-73140" y="-91840"/>
              <a:ext cx="12390648" cy="7021557"/>
            </a:xfrm>
            <a:prstGeom prst="rect">
              <a:avLst/>
            </a:prstGeom>
            <a:noFill/>
            <a:ln>
              <a:noFill/>
            </a:ln>
          </p:spPr>
        </p:pic>
        <p:pic>
          <p:nvPicPr>
            <p:cNvPr id="109" name="Google Shape;109;p3"/>
            <p:cNvPicPr preferRelativeResize="0"/>
            <p:nvPr/>
          </p:nvPicPr>
          <p:blipFill rotWithShape="1">
            <a:blip r:embed="rId4">
              <a:alphaModFix/>
            </a:blip>
            <a:srcRect l="77042" t="1852" r="6206" b="85778"/>
            <a:stretch/>
          </p:blipFill>
          <p:spPr>
            <a:xfrm rot="10">
              <a:off x="10546933" y="262797"/>
              <a:ext cx="1447123" cy="1382968"/>
            </a:xfrm>
            <a:prstGeom prst="rect">
              <a:avLst/>
            </a:prstGeom>
            <a:noFill/>
            <a:ln>
              <a:noFill/>
            </a:ln>
          </p:spPr>
        </p:pic>
        <p:pic>
          <p:nvPicPr>
            <p:cNvPr id="110" name="Google Shape;110;p3"/>
            <p:cNvPicPr preferRelativeResize="0"/>
            <p:nvPr/>
          </p:nvPicPr>
          <p:blipFill rotWithShape="1">
            <a:blip r:embed="rId5">
              <a:alphaModFix/>
            </a:blip>
            <a:srcRect l="76460" t="14390" r="6522" b="73057"/>
            <a:stretch/>
          </p:blipFill>
          <p:spPr>
            <a:xfrm>
              <a:off x="9033759" y="146847"/>
              <a:ext cx="1447123" cy="1382974"/>
            </a:xfrm>
            <a:prstGeom prst="rect">
              <a:avLst/>
            </a:prstGeom>
            <a:noFill/>
            <a:ln>
              <a:noFill/>
            </a:ln>
          </p:spPr>
        </p:pic>
        <p:pic>
          <p:nvPicPr>
            <p:cNvPr id="111" name="Google Shape;111;p3"/>
            <p:cNvPicPr preferRelativeResize="0"/>
            <p:nvPr/>
          </p:nvPicPr>
          <p:blipFill rotWithShape="1">
            <a:blip r:embed="rId6">
              <a:alphaModFix/>
            </a:blip>
            <a:srcRect l="66185" t="16275" r="24360" b="71839"/>
            <a:stretch/>
          </p:blipFill>
          <p:spPr>
            <a:xfrm>
              <a:off x="-73140" y="4855169"/>
              <a:ext cx="901821" cy="1605302"/>
            </a:xfrm>
            <a:prstGeom prst="rect">
              <a:avLst/>
            </a:prstGeom>
            <a:noFill/>
            <a:ln>
              <a:noFill/>
            </a:ln>
          </p:spPr>
        </p:pic>
      </p:grpSp>
      <p:sp>
        <p:nvSpPr>
          <p:cNvPr id="112" name="Google Shape;112;p3"/>
          <p:cNvSpPr txBox="1"/>
          <p:nvPr/>
        </p:nvSpPr>
        <p:spPr>
          <a:xfrm>
            <a:off x="828669" y="712363"/>
            <a:ext cx="2554555" cy="4838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A3838"/>
              </a:buClr>
              <a:buSzPts val="3600"/>
              <a:buFont typeface="Arial"/>
              <a:buNone/>
            </a:pPr>
            <a:r>
              <a:rPr lang="zh-TW" sz="3600" b="1" dirty="0">
                <a:solidFill>
                  <a:srgbClr val="3A3838"/>
                </a:solidFill>
                <a:latin typeface="微軟正黑體" panose="020B0604030504040204" pitchFamily="34" charset="-120"/>
                <a:ea typeface="微軟正黑體" panose="020B0604030504040204" pitchFamily="34" charset="-120"/>
                <a:sym typeface="Arial"/>
              </a:rPr>
              <a:t>簡報大綱</a:t>
            </a:r>
            <a:endParaRPr sz="3600" b="1" dirty="0">
              <a:solidFill>
                <a:srgbClr val="3A3838"/>
              </a:solidFill>
              <a:latin typeface="微軟正黑體" panose="020B0604030504040204" pitchFamily="34" charset="-120"/>
              <a:ea typeface="微軟正黑體" panose="020B0604030504040204" pitchFamily="34" charset="-120"/>
              <a:sym typeface="Arial"/>
            </a:endParaRPr>
          </a:p>
        </p:txBody>
      </p:sp>
      <p:sp>
        <p:nvSpPr>
          <p:cNvPr id="2" name="文字方塊 1"/>
          <p:cNvSpPr txBox="1"/>
          <p:nvPr/>
        </p:nvSpPr>
        <p:spPr>
          <a:xfrm>
            <a:off x="2600786" y="1908562"/>
            <a:ext cx="6139802" cy="3539430"/>
          </a:xfrm>
          <a:prstGeom prst="rect">
            <a:avLst/>
          </a:prstGeom>
          <a:noFill/>
        </p:spPr>
        <p:txBody>
          <a:bodyPr wrap="square" rtlCol="0">
            <a:spAutoFit/>
          </a:bodyPr>
          <a:lstStyle/>
          <a:p>
            <a:pPr marL="457200" indent="-457200">
              <a:buFont typeface="Wingdings" panose="05000000000000000000" pitchFamily="2" charset="2"/>
              <a:buChar char="l"/>
            </a:pPr>
            <a:r>
              <a:rPr lang="zh-TW" altLang="en-US" sz="3200" dirty="0" smtClean="0">
                <a:latin typeface="微軟正黑體" panose="020B0604030504040204" pitchFamily="34" charset="-120"/>
                <a:ea typeface="微軟正黑體" panose="020B0604030504040204" pitchFamily="34" charset="-120"/>
              </a:rPr>
              <a:t>現況</a:t>
            </a:r>
            <a:r>
              <a:rPr lang="zh-TW" altLang="en-US" sz="3200" dirty="0">
                <a:latin typeface="微軟正黑體" panose="020B0604030504040204" pitchFamily="34" charset="-120"/>
                <a:ea typeface="微軟正黑體" panose="020B0604030504040204" pitchFamily="34" charset="-120"/>
              </a:rPr>
              <a:t>背景</a:t>
            </a:r>
            <a:r>
              <a:rPr lang="zh-TW" altLang="en-US" sz="3200" dirty="0" smtClean="0">
                <a:latin typeface="微軟正黑體" panose="020B0604030504040204" pitchFamily="34" charset="-120"/>
                <a:ea typeface="微軟正黑體" panose="020B0604030504040204" pitchFamily="34" charset="-120"/>
              </a:rPr>
              <a:t>分析</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200" dirty="0" smtClean="0">
                <a:latin typeface="微軟正黑體" panose="020B0604030504040204" pitchFamily="34" charset="-120"/>
                <a:ea typeface="微軟正黑體" panose="020B0604030504040204" pitchFamily="34" charset="-120"/>
              </a:rPr>
              <a:t>本校發展有利基礎</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200" dirty="0" smtClean="0">
                <a:latin typeface="微軟正黑體" panose="020B0604030504040204" pitchFamily="34" charset="-120"/>
                <a:ea typeface="微軟正黑體" panose="020B0604030504040204" pitchFamily="34" charset="-120"/>
              </a:rPr>
              <a:t>課程規劃及預期成果</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200" dirty="0" smtClean="0">
                <a:latin typeface="微軟正黑體" panose="020B0604030504040204" pitchFamily="34" charset="-120"/>
                <a:ea typeface="微軟正黑體" panose="020B0604030504040204" pitchFamily="34" charset="-120"/>
              </a:rPr>
              <a:t>非</a:t>
            </a:r>
            <a:r>
              <a:rPr lang="zh-TW" altLang="en-US" sz="3200" dirty="0">
                <a:latin typeface="微軟正黑體" panose="020B0604030504040204" pitchFamily="34" charset="-120"/>
                <a:ea typeface="微軟正黑體" panose="020B0604030504040204" pitchFamily="34" charset="-120"/>
              </a:rPr>
              <a:t>資訊</a:t>
            </a:r>
            <a:r>
              <a:rPr lang="zh-TW" altLang="en-US" sz="3200" dirty="0" smtClean="0">
                <a:latin typeface="微軟正黑體" panose="020B0604030504040204" pitchFamily="34" charset="-120"/>
                <a:ea typeface="微軟正黑體" panose="020B0604030504040204" pitchFamily="34" charset="-120"/>
              </a:rPr>
              <a:t>領域學生學習輔導</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200" dirty="0">
                <a:latin typeface="微軟正黑體" panose="020B0604030504040204" pitchFamily="34" charset="-120"/>
                <a:ea typeface="微軟正黑體" panose="020B0604030504040204" pitchFamily="34" charset="-120"/>
              </a:rPr>
              <a:t>數位教材</a:t>
            </a:r>
            <a:r>
              <a:rPr lang="zh-TW" altLang="en-US" sz="3200" dirty="0" smtClean="0">
                <a:latin typeface="微軟正黑體" panose="020B0604030504040204" pitchFamily="34" charset="-120"/>
                <a:ea typeface="微軟正黑體" panose="020B0604030504040204" pitchFamily="34" charset="-120"/>
              </a:rPr>
              <a:t>製作</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200" dirty="0" smtClean="0">
                <a:latin typeface="微軟正黑體" panose="020B0604030504040204" pitchFamily="34" charset="-120"/>
                <a:ea typeface="微軟正黑體" panose="020B0604030504040204" pitchFamily="34" charset="-120"/>
              </a:rPr>
              <a:t>跨</a:t>
            </a:r>
            <a:r>
              <a:rPr lang="zh-TW" altLang="en-US" sz="3200" dirty="0">
                <a:latin typeface="微軟正黑體" panose="020B0604030504040204" pitchFamily="34" charset="-120"/>
                <a:ea typeface="微軟正黑體" panose="020B0604030504040204" pitchFamily="34" charset="-120"/>
              </a:rPr>
              <a:t>領域教學與共</a:t>
            </a:r>
            <a:r>
              <a:rPr lang="zh-TW" altLang="en-US" sz="3200" dirty="0" smtClean="0">
                <a:latin typeface="微軟正黑體" panose="020B0604030504040204" pitchFamily="34" charset="-120"/>
                <a:ea typeface="微軟正黑體" panose="020B0604030504040204" pitchFamily="34" charset="-120"/>
              </a:rPr>
              <a:t>學</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Wingdings" panose="05000000000000000000" pitchFamily="2" charset="2"/>
              <a:buChar char="l"/>
            </a:pPr>
            <a:r>
              <a:rPr lang="zh-TW" altLang="en-US" sz="3200" dirty="0" smtClean="0">
                <a:latin typeface="微軟正黑體" panose="020B0604030504040204" pitchFamily="34" charset="-120"/>
                <a:ea typeface="微軟正黑體" panose="020B0604030504040204" pitchFamily="34" charset="-120"/>
              </a:rPr>
              <a:t>評量學生學習成效機制</a:t>
            </a:r>
            <a:endParaRPr lang="zh-TW" altLang="en-US" sz="32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13157"/>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ED7D31"/>
              </a:solidFill>
              <a:effectLst/>
              <a:uLnTx/>
              <a:uFillTx/>
              <a:latin typeface="Calibri"/>
              <a:ea typeface="Calibri"/>
              <a:cs typeface="Calibri"/>
              <a:sym typeface="Calibri"/>
            </a:endParaRPr>
          </a:p>
        </p:txBody>
      </p:sp>
      <p:sp>
        <p:nvSpPr>
          <p:cNvPr id="140" name="Google Shape;140;p4"/>
          <p:cNvSpPr txBox="1"/>
          <p:nvPr/>
        </p:nvSpPr>
        <p:spPr>
          <a:xfrm>
            <a:off x="1311546" y="1217642"/>
            <a:ext cx="10457100" cy="612736"/>
          </a:xfrm>
          <a:prstGeom prst="rect">
            <a:avLst/>
          </a:prstGeom>
          <a:noFill/>
          <a:ln>
            <a:noFill/>
          </a:ln>
        </p:spPr>
        <p:txBody>
          <a:bodyPr spcFirstLastPara="1" wrap="square" lIns="91425" tIns="45700" rIns="91425" bIns="45700" anchor="t" anchorCtr="0">
            <a:noAutofit/>
          </a:bodyPr>
          <a:lstStyle/>
          <a:p>
            <a:pPr lvl="0">
              <a:buClr>
                <a:srgbClr val="3A3838"/>
              </a:buClr>
              <a:buSzPts val="2200"/>
            </a:pPr>
            <a:r>
              <a:rPr kumimoji="0" lang="zh-TW" altLang="en-US" sz="3200" b="1" i="0" u="none" strike="noStrike" kern="0" cap="none" spc="0" normalizeH="0" baseline="0" noProof="0" dirty="0" smtClean="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rPr>
              <a:t>（五</a:t>
            </a:r>
            <a:r>
              <a:rPr lang="zh-TW" altLang="en-US" sz="3200" b="1" dirty="0" smtClean="0">
                <a:solidFill>
                  <a:srgbClr val="3A3838"/>
                </a:solidFill>
                <a:latin typeface="微軟正黑體" panose="020B0604030504040204" pitchFamily="34" charset="-120"/>
                <a:ea typeface="微軟正黑體" panose="020B0604030504040204" pitchFamily="34" charset="-120"/>
                <a:cs typeface="Arimo"/>
                <a:sym typeface="Arimo"/>
              </a:rPr>
              <a:t>）</a:t>
            </a:r>
            <a:r>
              <a:rPr lang="zh-TW" altLang="en-US" sz="3200" b="1" dirty="0">
                <a:solidFill>
                  <a:srgbClr val="3A3838"/>
                </a:solidFill>
                <a:latin typeface="微軟正黑體" panose="020B0604030504040204" pitchFamily="34" charset="-120"/>
                <a:ea typeface="微軟正黑體" panose="020B0604030504040204" pitchFamily="34" charset="-120"/>
                <a:cs typeface="Arimo"/>
                <a:sym typeface="Arimo"/>
              </a:rPr>
              <a:t>有效的招生機制</a:t>
            </a:r>
            <a:br>
              <a:rPr lang="zh-TW" altLang="en-US" sz="3200" b="1" dirty="0">
                <a:solidFill>
                  <a:srgbClr val="3A3838"/>
                </a:solidFill>
                <a:latin typeface="微軟正黑體" panose="020B0604030504040204" pitchFamily="34" charset="-120"/>
                <a:ea typeface="微軟正黑體" panose="020B0604030504040204" pitchFamily="34" charset="-120"/>
                <a:cs typeface="Arimo"/>
                <a:sym typeface="Arimo"/>
              </a:rPr>
            </a:br>
            <a:endParaRPr kumimoji="0" sz="3200" b="1"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2" y="445236"/>
            <a:ext cx="5287054"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叁、課程規劃及預期成果</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1089091" y="1883457"/>
            <a:ext cx="10191996" cy="4598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sym typeface="Arial"/>
            </a:endParaRPr>
          </a:p>
        </p:txBody>
      </p:sp>
      <p:graphicFrame>
        <p:nvGraphicFramePr>
          <p:cNvPr id="3" name="資料庫圖表 2"/>
          <p:cNvGraphicFramePr/>
          <p:nvPr>
            <p:extLst>
              <p:ext uri="{D42A27DB-BD31-4B8C-83A1-F6EECF244321}">
                <p14:modId xmlns:p14="http://schemas.microsoft.com/office/powerpoint/2010/main" val="2361464214"/>
              </p:ext>
            </p:extLst>
          </p:nvPr>
        </p:nvGraphicFramePr>
        <p:xfrm>
          <a:off x="559918" y="1550166"/>
          <a:ext cx="11072161" cy="47032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0896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54e3f0182f1b091a_0"/>
          <p:cNvPicPr preferRelativeResize="0"/>
          <p:nvPr/>
        </p:nvPicPr>
        <p:blipFill>
          <a:blip r:embed="rId3">
            <a:alphaModFix/>
          </a:blip>
          <a:stretch>
            <a:fillRect/>
          </a:stretch>
        </p:blipFill>
        <p:spPr>
          <a:xfrm>
            <a:off x="-142" y="38467"/>
            <a:ext cx="12192002" cy="6858000"/>
          </a:xfrm>
          <a:prstGeom prst="rect">
            <a:avLst/>
          </a:prstGeom>
          <a:noFill/>
          <a:ln>
            <a:noFill/>
          </a:ln>
        </p:spPr>
      </p:pic>
      <p:sp>
        <p:nvSpPr>
          <p:cNvPr id="151" name="Google Shape;151;g54e3f0182f1b091a_0"/>
          <p:cNvSpPr/>
          <p:nvPr/>
        </p:nvSpPr>
        <p:spPr>
          <a:xfrm>
            <a:off x="409616" y="742950"/>
            <a:ext cx="11472300" cy="5743200"/>
          </a:xfrm>
          <a:prstGeom prst="rect">
            <a:avLst/>
          </a:prstGeom>
          <a:noFill/>
          <a:ln w="1905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159" name="Google Shape;159;g54e3f0182f1b091a_0"/>
          <p:cNvSpPr txBox="1"/>
          <p:nvPr/>
        </p:nvSpPr>
        <p:spPr>
          <a:xfrm>
            <a:off x="871975" y="1267552"/>
            <a:ext cx="5720645" cy="3192229"/>
          </a:xfrm>
          <a:prstGeom prst="rect">
            <a:avLst/>
          </a:prstGeom>
          <a:noFill/>
          <a:ln>
            <a:noFill/>
          </a:ln>
        </p:spPr>
        <p:txBody>
          <a:bodyPr spcFirstLastPara="1" wrap="square" lIns="91425" tIns="45700" rIns="91425" bIns="45700" anchor="t" anchorCtr="0">
            <a:normAutofit fontScale="92500"/>
          </a:bodyPr>
          <a:lstStyle/>
          <a:p>
            <a:pPr lvl="0">
              <a:lnSpc>
                <a:spcPct val="145454"/>
              </a:lnSpc>
              <a:buClr>
                <a:srgbClr val="3A3838"/>
              </a:buClr>
              <a:buSzPts val="2200"/>
            </a:pPr>
            <a:r>
              <a:rPr lang="zh-TW" altLang="en-US" sz="2800" b="1" dirty="0">
                <a:solidFill>
                  <a:srgbClr val="3A3838"/>
                </a:solidFill>
                <a:latin typeface="微軟正黑體" panose="020B0604030504040204" pitchFamily="34" charset="-120"/>
                <a:ea typeface="微軟正黑體" panose="020B0604030504040204" pitchFamily="34" charset="-120"/>
                <a:cs typeface="Arimo"/>
                <a:sym typeface="Arimo"/>
              </a:rPr>
              <a:t>（一）課程設計面</a:t>
            </a:r>
          </a:p>
          <a:p>
            <a:pPr lvl="0">
              <a:lnSpc>
                <a:spcPct val="145454"/>
              </a:lnSpc>
              <a:buClr>
                <a:srgbClr val="3A3838"/>
              </a:buClr>
              <a:buSzPts val="2200"/>
            </a:pP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規劃易上手軟體</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，例如</a:t>
            </a:r>
            <a:r>
              <a:rPr lang="en-US" altLang="zh-TW" sz="2800" dirty="0">
                <a:solidFill>
                  <a:srgbClr val="3A3838"/>
                </a:solidFill>
                <a:latin typeface="微軟正黑體" panose="020B0604030504040204" pitchFamily="34" charset="-120"/>
                <a:ea typeface="微軟正黑體" panose="020B0604030504040204" pitchFamily="34" charset="-120"/>
                <a:cs typeface="Arimo"/>
                <a:sym typeface="Arimo"/>
              </a:rPr>
              <a:t>Microsoft POWER</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 </a:t>
            </a:r>
            <a:r>
              <a:rPr lang="en-US" altLang="zh-TW" sz="2800" dirty="0" smtClean="0">
                <a:solidFill>
                  <a:srgbClr val="3A3838"/>
                </a:solidFill>
                <a:latin typeface="微軟正黑體" panose="020B0604030504040204" pitchFamily="34" charset="-120"/>
                <a:ea typeface="微軟正黑體" panose="020B0604030504040204" pitchFamily="34" charset="-120"/>
                <a:cs typeface="Arimo"/>
                <a:sym typeface="Arimo"/>
              </a:rPr>
              <a:t>BI</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、線上資料視覺化（</a:t>
            </a:r>
            <a:r>
              <a:rPr lang="en-US" altLang="zh-TW" sz="2800" dirty="0" smtClean="0">
                <a:solidFill>
                  <a:srgbClr val="3A3838"/>
                </a:solidFill>
                <a:latin typeface="微軟正黑體" panose="020B0604030504040204" pitchFamily="34" charset="-120"/>
                <a:ea typeface="微軟正黑體" panose="020B0604030504040204" pitchFamily="34" charset="-120"/>
                <a:cs typeface="Arimo"/>
                <a:sym typeface="Arimo"/>
              </a:rPr>
              <a:t>Data Visualization</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）軟體，以及視窗化的統計軟體如</a:t>
            </a:r>
            <a:r>
              <a:rPr lang="en-US" altLang="zh-TW" sz="2800" dirty="0" smtClean="0">
                <a:solidFill>
                  <a:srgbClr val="3A3838"/>
                </a:solidFill>
                <a:latin typeface="微軟正黑體" panose="020B0604030504040204" pitchFamily="34" charset="-120"/>
                <a:ea typeface="微軟正黑體" panose="020B0604030504040204" pitchFamily="34" charset="-120"/>
                <a:cs typeface="Arimo"/>
                <a:sym typeface="Arimo"/>
              </a:rPr>
              <a:t>Tableau</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 ，進行課程設計。</a:t>
            </a:r>
            <a:endParaRPr lang="en-US" altLang="zh-TW" sz="2800" dirty="0" smtClean="0">
              <a:solidFill>
                <a:srgbClr val="3A3838"/>
              </a:solidFill>
              <a:latin typeface="微軟正黑體" panose="020B0604030504040204" pitchFamily="34" charset="-120"/>
              <a:ea typeface="微軟正黑體" panose="020B0604030504040204" pitchFamily="34" charset="-120"/>
              <a:cs typeface="Arimo"/>
              <a:sym typeface="Arimo"/>
            </a:endParaRPr>
          </a:p>
        </p:txBody>
      </p:sp>
      <p:pic>
        <p:nvPicPr>
          <p:cNvPr id="160" name="Google Shape;160;g54e3f0182f1b091a_0"/>
          <p:cNvPicPr preferRelativeResize="0"/>
          <p:nvPr/>
        </p:nvPicPr>
        <p:blipFill>
          <a:blip r:embed="rId3">
            <a:alphaModFix/>
          </a:blip>
          <a:stretch>
            <a:fillRect/>
          </a:stretch>
        </p:blipFill>
        <p:spPr>
          <a:xfrm rot="5400000">
            <a:off x="2059705" y="-1291586"/>
            <a:ext cx="1163951" cy="4115819"/>
          </a:xfrm>
          <a:prstGeom prst="rect">
            <a:avLst/>
          </a:prstGeom>
          <a:noFill/>
          <a:ln>
            <a:noFill/>
          </a:ln>
        </p:spPr>
      </p:pic>
      <p:pic>
        <p:nvPicPr>
          <p:cNvPr id="162" name="Google Shape;162;g54e3f0182f1b091a_0"/>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63" name="Google Shape;163;g54e3f0182f1b091a_0"/>
          <p:cNvPicPr preferRelativeResize="0"/>
          <p:nvPr/>
        </p:nvPicPr>
        <p:blipFill rotWithShape="1">
          <a:blip r:embed="rId5">
            <a:alphaModFix/>
          </a:blip>
          <a:srcRect l="77042" t="1852" r="6206" b="85778"/>
          <a:stretch/>
        </p:blipFill>
        <p:spPr>
          <a:xfrm rot="12">
            <a:off x="10443900" y="121727"/>
            <a:ext cx="1223575" cy="1289197"/>
          </a:xfrm>
          <a:prstGeom prst="rect">
            <a:avLst/>
          </a:prstGeom>
          <a:noFill/>
          <a:ln>
            <a:noFill/>
          </a:ln>
        </p:spPr>
      </p:pic>
      <p:pic>
        <p:nvPicPr>
          <p:cNvPr id="164" name="Google Shape;164;g54e3f0182f1b091a_0"/>
          <p:cNvPicPr preferRelativeResize="0"/>
          <p:nvPr/>
        </p:nvPicPr>
        <p:blipFill rotWithShape="1">
          <a:blip r:embed="rId6">
            <a:alphaModFix/>
          </a:blip>
          <a:srcRect l="57521" t="16275" r="24360" b="77009"/>
          <a:stretch/>
        </p:blipFill>
        <p:spPr>
          <a:xfrm>
            <a:off x="559580" y="5880943"/>
            <a:ext cx="1728201" cy="907029"/>
          </a:xfrm>
          <a:prstGeom prst="rect">
            <a:avLst/>
          </a:prstGeom>
          <a:noFill/>
          <a:ln>
            <a:noFill/>
          </a:ln>
        </p:spPr>
      </p:pic>
      <p:sp>
        <p:nvSpPr>
          <p:cNvPr id="18" name="Google Shape;161;g54e3f0182f1b091a_0"/>
          <p:cNvSpPr txBox="1"/>
          <p:nvPr/>
        </p:nvSpPr>
        <p:spPr>
          <a:xfrm>
            <a:off x="1567542" y="441128"/>
            <a:ext cx="6662057" cy="646290"/>
          </a:xfrm>
          <a:prstGeom prst="rect">
            <a:avLst/>
          </a:prstGeom>
          <a:solidFill>
            <a:srgbClr val="FFF8EF"/>
          </a:solidFill>
          <a:ln>
            <a:noFill/>
          </a:ln>
        </p:spPr>
        <p:txBody>
          <a:bodyPr spcFirstLastPara="1" wrap="square" lIns="91425" tIns="45700" rIns="91425" bIns="45700" anchor="t" anchorCtr="0">
            <a:spAutoFit/>
          </a:bodyPr>
          <a:lstStyle/>
          <a:p>
            <a:pPr lvl="0"/>
            <a:r>
              <a:rPr lang="zh-TW" altLang="en-US" sz="3600" b="1" dirty="0" smtClean="0">
                <a:solidFill>
                  <a:srgbClr val="595959"/>
                </a:solidFill>
                <a:latin typeface="微軟正黑體" panose="020B0604030504040204" pitchFamily="34" charset="-120"/>
                <a:ea typeface="微軟正黑體" panose="020B0604030504040204" pitchFamily="34" charset="-120"/>
              </a:rPr>
              <a:t>肆</a:t>
            </a:r>
            <a:r>
              <a:rPr lang="zh-TW" sz="3600" b="1" dirty="0" smtClean="0">
                <a:solidFill>
                  <a:srgbClr val="595959"/>
                </a:solidFill>
                <a:latin typeface="微軟正黑體" panose="020B0604030504040204" pitchFamily="34" charset="-120"/>
                <a:ea typeface="微軟正黑體" panose="020B0604030504040204" pitchFamily="34" charset="-120"/>
                <a:sym typeface="Arial"/>
              </a:rPr>
              <a:t>、</a:t>
            </a:r>
            <a:r>
              <a:rPr lang="zh-TW" altLang="en-US" sz="3600" b="1" dirty="0">
                <a:solidFill>
                  <a:srgbClr val="595959"/>
                </a:solidFill>
                <a:latin typeface="微軟正黑體" panose="020B0604030504040204" pitchFamily="34" charset="-120"/>
                <a:ea typeface="微軟正黑體" panose="020B0604030504040204" pitchFamily="34" charset="-120"/>
              </a:rPr>
              <a:t>非資訊領域學生的學習輔導</a:t>
            </a:r>
            <a:endParaRPr sz="3600" b="1" dirty="0">
              <a:solidFill>
                <a:srgbClr val="595959"/>
              </a:solidFill>
              <a:latin typeface="微軟正黑體" panose="020B0604030504040204" pitchFamily="34" charset="-120"/>
              <a:ea typeface="微軟正黑體" panose="020B0604030504040204" pitchFamily="34" charset="-120"/>
              <a:sym typeface="Arial"/>
            </a:endParaRPr>
          </a:p>
        </p:txBody>
      </p:sp>
      <p:sp>
        <p:nvSpPr>
          <p:cNvPr id="16" name="Google Shape;159;g54e3f0182f1b091a_0"/>
          <p:cNvSpPr txBox="1"/>
          <p:nvPr/>
        </p:nvSpPr>
        <p:spPr>
          <a:xfrm>
            <a:off x="7073888" y="1325144"/>
            <a:ext cx="3528198" cy="2833329"/>
          </a:xfrm>
          <a:prstGeom prst="rect">
            <a:avLst/>
          </a:prstGeom>
          <a:noFill/>
          <a:ln>
            <a:noFill/>
          </a:ln>
        </p:spPr>
        <p:txBody>
          <a:bodyPr spcFirstLastPara="1" wrap="square" lIns="91425" tIns="45700" rIns="91425" bIns="45700" anchor="t" anchorCtr="0">
            <a:normAutofit fontScale="77500" lnSpcReduction="20000"/>
          </a:bodyPr>
          <a:lstStyle/>
          <a:p>
            <a:pPr lvl="0">
              <a:lnSpc>
                <a:spcPct val="145454"/>
              </a:lnSpc>
              <a:buClr>
                <a:srgbClr val="3A3838"/>
              </a:buClr>
              <a:buSzPts val="2200"/>
            </a:pPr>
            <a:r>
              <a:rPr lang="zh-TW" altLang="en-US" sz="2800" b="1" dirty="0" smtClean="0">
                <a:solidFill>
                  <a:srgbClr val="3A3838"/>
                </a:solidFill>
                <a:latin typeface="微軟正黑體" panose="020B0604030504040204" pitchFamily="34" charset="-120"/>
                <a:ea typeface="微軟正黑體" panose="020B0604030504040204" pitchFamily="34" charset="-120"/>
                <a:cs typeface="Arimo"/>
                <a:sym typeface="Arimo"/>
              </a:rPr>
              <a:t>（</a:t>
            </a:r>
            <a:r>
              <a:rPr lang="zh-TW" altLang="en-US" sz="2800" b="1" dirty="0">
                <a:solidFill>
                  <a:srgbClr val="3A3838"/>
                </a:solidFill>
                <a:latin typeface="微軟正黑體" panose="020B0604030504040204" pitchFamily="34" charset="-120"/>
                <a:ea typeface="微軟正黑體" panose="020B0604030504040204" pitchFamily="34" charset="-120"/>
                <a:cs typeface="Arimo"/>
                <a:sym typeface="Arimo"/>
              </a:rPr>
              <a:t>二）學習社群面</a:t>
            </a:r>
          </a:p>
          <a:p>
            <a:pPr lvl="0">
              <a:lnSpc>
                <a:spcPct val="145454"/>
              </a:lnSpc>
              <a:buClr>
                <a:srgbClr val="3A3838"/>
              </a:buClr>
              <a:buSzPts val="2200"/>
            </a:pP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運用本校現有之課輔制度，建立</a:t>
            </a:r>
            <a:r>
              <a:rPr lang="zh-TW" altLang="en-US" sz="2800" b="1" dirty="0">
                <a:solidFill>
                  <a:srgbClr val="FF0000"/>
                </a:solidFill>
                <a:latin typeface="微軟正黑體" panose="020B0604030504040204" pitchFamily="34" charset="-120"/>
                <a:ea typeface="微軟正黑體" panose="020B0604030504040204" pitchFamily="34" charset="-120"/>
                <a:cs typeface="Arimo"/>
                <a:sym typeface="Arimo"/>
              </a:rPr>
              <a:t>數位學伴制度</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，透過學生學習中心建立對於大數據學習之即時學伴回應</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指導。</a:t>
            </a:r>
            <a:endPar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endParaRPr>
          </a:p>
        </p:txBody>
      </p:sp>
      <p:pic>
        <p:nvPicPr>
          <p:cNvPr id="4098" name="Picture 2" descr="https://www.finereport.com/tw/wp-content/themes/BusinessNews/images/2019/02/tw-190218/2019021804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648" y="4187059"/>
            <a:ext cx="3604674" cy="1954409"/>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8"/>
          <a:stretch>
            <a:fillRect/>
          </a:stretch>
        </p:blipFill>
        <p:spPr>
          <a:xfrm>
            <a:off x="4627436" y="4280743"/>
            <a:ext cx="2857500" cy="1600200"/>
          </a:xfrm>
          <a:prstGeom prst="rect">
            <a:avLst/>
          </a:prstGeom>
        </p:spPr>
      </p:pic>
      <p:pic>
        <p:nvPicPr>
          <p:cNvPr id="5" name="圖片 4"/>
          <p:cNvPicPr>
            <a:picLocks noChangeAspect="1"/>
          </p:cNvPicPr>
          <p:nvPr/>
        </p:nvPicPr>
        <p:blipFill>
          <a:blip r:embed="rId9"/>
          <a:stretch>
            <a:fillRect/>
          </a:stretch>
        </p:blipFill>
        <p:spPr>
          <a:xfrm>
            <a:off x="8053274" y="3981063"/>
            <a:ext cx="3081508" cy="2199559"/>
          </a:xfrm>
          <a:prstGeom prst="rect">
            <a:avLst/>
          </a:prstGeom>
        </p:spPr>
      </p:pic>
    </p:spTree>
    <p:extLst>
      <p:ext uri="{BB962C8B-B14F-4D97-AF65-F5344CB8AC3E}">
        <p14:creationId xmlns:p14="http://schemas.microsoft.com/office/powerpoint/2010/main" val="121584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54e3f0182f1b091a_0"/>
          <p:cNvPicPr preferRelativeResize="0"/>
          <p:nvPr/>
        </p:nvPicPr>
        <p:blipFill>
          <a:blip r:embed="rId3">
            <a:alphaModFix/>
          </a:blip>
          <a:stretch>
            <a:fillRect/>
          </a:stretch>
        </p:blipFill>
        <p:spPr>
          <a:xfrm>
            <a:off x="-134613" y="-83377"/>
            <a:ext cx="12192002" cy="6858000"/>
          </a:xfrm>
          <a:prstGeom prst="rect">
            <a:avLst/>
          </a:prstGeom>
          <a:noFill/>
          <a:ln>
            <a:noFill/>
          </a:ln>
        </p:spPr>
      </p:pic>
      <p:sp>
        <p:nvSpPr>
          <p:cNvPr id="151" name="Google Shape;151;g54e3f0182f1b091a_0"/>
          <p:cNvSpPr/>
          <p:nvPr/>
        </p:nvSpPr>
        <p:spPr>
          <a:xfrm>
            <a:off x="409616" y="742950"/>
            <a:ext cx="11472300" cy="5743200"/>
          </a:xfrm>
          <a:prstGeom prst="rect">
            <a:avLst/>
          </a:prstGeom>
          <a:noFill/>
          <a:ln w="1905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sp>
        <p:nvSpPr>
          <p:cNvPr id="159" name="Google Shape;159;g54e3f0182f1b091a_0"/>
          <p:cNvSpPr txBox="1"/>
          <p:nvPr/>
        </p:nvSpPr>
        <p:spPr>
          <a:xfrm>
            <a:off x="1334469" y="4740140"/>
            <a:ext cx="3523349" cy="1104642"/>
          </a:xfrm>
          <a:prstGeom prst="rect">
            <a:avLst/>
          </a:prstGeom>
          <a:noFill/>
          <a:ln>
            <a:solidFill>
              <a:schemeClr val="accent2">
                <a:lumMod val="50000"/>
              </a:schemeClr>
            </a:solidFill>
          </a:ln>
        </p:spPr>
        <p:txBody>
          <a:bodyPr spcFirstLastPara="1" wrap="square" lIns="91425" tIns="45700" rIns="91425" bIns="45700" anchor="t" anchorCtr="0">
            <a:normAutofit fontScale="47500" lnSpcReduction="20000"/>
          </a:bodyPr>
          <a:lstStyle/>
          <a:p>
            <a:pPr lvl="0" algn="just">
              <a:lnSpc>
                <a:spcPct val="145454"/>
              </a:lnSpc>
              <a:buClr>
                <a:srgbClr val="3A3838"/>
              </a:buClr>
              <a:buSzPts val="2200"/>
            </a:pP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已建置於</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英才校區 </a:t>
            </a:r>
            <a:r>
              <a:rPr lang="en-US" altLang="zh-TW" sz="2800" dirty="0">
                <a:solidFill>
                  <a:srgbClr val="3A3838"/>
                </a:solidFill>
                <a:latin typeface="微軟正黑體" panose="020B0604030504040204" pitchFamily="34" charset="-120"/>
                <a:ea typeface="微軟正黑體" panose="020B0604030504040204" pitchFamily="34" charset="-120"/>
                <a:cs typeface="Arimo"/>
                <a:sym typeface="Arimo"/>
              </a:rPr>
              <a:t>R209 </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教室，包括專業的攝影器材以及導播製作軟體。</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同時</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設有</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數位教學助理」，協助棚內打造各種需要的</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場景、協助數位教材剪輯等工作。</a:t>
            </a:r>
            <a:endPar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endParaRPr>
          </a:p>
          <a:p>
            <a:pPr marL="0" marR="0" lvl="0" indent="0" algn="l" defTabSz="914400" rtl="0" eaLnBrk="1" fontAlgn="auto" latinLnBrk="0" hangingPunct="1">
              <a:lnSpc>
                <a:spcPct val="145454"/>
              </a:lnSpc>
              <a:spcBef>
                <a:spcPts val="0"/>
              </a:spcBef>
              <a:spcAft>
                <a:spcPts val="0"/>
              </a:spcAft>
              <a:buClr>
                <a:srgbClr val="3A3838"/>
              </a:buClr>
              <a:buSzPts val="2200"/>
              <a:buFont typeface="Arial"/>
              <a:buNone/>
              <a:tabLst/>
              <a:defRPr/>
            </a:pPr>
            <a:endParaRPr kumimoji="0" lang="zh-TW" altLang="en-US" sz="2800" b="0"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pic>
        <p:nvPicPr>
          <p:cNvPr id="160" name="Google Shape;160;g54e3f0182f1b091a_0"/>
          <p:cNvPicPr preferRelativeResize="0"/>
          <p:nvPr/>
        </p:nvPicPr>
        <p:blipFill>
          <a:blip r:embed="rId3">
            <a:alphaModFix/>
          </a:blip>
          <a:stretch>
            <a:fillRect/>
          </a:stretch>
        </p:blipFill>
        <p:spPr>
          <a:xfrm rot="5400000">
            <a:off x="2120593" y="-1430504"/>
            <a:ext cx="1163951" cy="4115819"/>
          </a:xfrm>
          <a:prstGeom prst="rect">
            <a:avLst/>
          </a:prstGeom>
          <a:noFill/>
          <a:ln>
            <a:noFill/>
          </a:ln>
        </p:spPr>
      </p:pic>
      <p:pic>
        <p:nvPicPr>
          <p:cNvPr id="162" name="Google Shape;162;g54e3f0182f1b091a_0"/>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63" name="Google Shape;163;g54e3f0182f1b091a_0"/>
          <p:cNvPicPr preferRelativeResize="0"/>
          <p:nvPr/>
        </p:nvPicPr>
        <p:blipFill rotWithShape="1">
          <a:blip r:embed="rId5">
            <a:alphaModFix/>
          </a:blip>
          <a:srcRect l="77042" t="1852" r="6206" b="85778"/>
          <a:stretch/>
        </p:blipFill>
        <p:spPr>
          <a:xfrm rot="12">
            <a:off x="10443900" y="121727"/>
            <a:ext cx="1223575" cy="1289197"/>
          </a:xfrm>
          <a:prstGeom prst="rect">
            <a:avLst/>
          </a:prstGeom>
          <a:noFill/>
          <a:ln>
            <a:noFill/>
          </a:ln>
        </p:spPr>
      </p:pic>
      <p:pic>
        <p:nvPicPr>
          <p:cNvPr id="164" name="Google Shape;164;g54e3f0182f1b091a_0"/>
          <p:cNvPicPr preferRelativeResize="0"/>
          <p:nvPr/>
        </p:nvPicPr>
        <p:blipFill rotWithShape="1">
          <a:blip r:embed="rId6">
            <a:alphaModFix/>
          </a:blip>
          <a:srcRect l="57521" t="16275" r="24360" b="77009"/>
          <a:stretch/>
        </p:blipFill>
        <p:spPr>
          <a:xfrm>
            <a:off x="559580" y="5880943"/>
            <a:ext cx="1728201" cy="907029"/>
          </a:xfrm>
          <a:prstGeom prst="rect">
            <a:avLst/>
          </a:prstGeom>
          <a:noFill/>
          <a:ln>
            <a:noFill/>
          </a:ln>
        </p:spPr>
      </p:pic>
      <p:sp>
        <p:nvSpPr>
          <p:cNvPr id="18" name="Google Shape;161;g54e3f0182f1b091a_0"/>
          <p:cNvSpPr txBox="1"/>
          <p:nvPr/>
        </p:nvSpPr>
        <p:spPr>
          <a:xfrm>
            <a:off x="1595484" y="409075"/>
            <a:ext cx="3984173" cy="646290"/>
          </a:xfrm>
          <a:prstGeom prst="rect">
            <a:avLst/>
          </a:prstGeom>
          <a:solidFill>
            <a:srgbClr val="FFF8EF"/>
          </a:solidFill>
          <a:ln>
            <a:noFill/>
          </a:ln>
        </p:spPr>
        <p:txBody>
          <a:bodyPr spcFirstLastPara="1" wrap="square" lIns="91425" tIns="45700" rIns="91425" bIns="45700" anchor="t" anchorCtr="0">
            <a:spAutoFit/>
          </a:bodyPr>
          <a:lstStyle/>
          <a:p>
            <a:pPr lvl="0"/>
            <a:r>
              <a:rPr lang="zh-TW" altLang="en-US" sz="3600" b="1" dirty="0" smtClean="0">
                <a:solidFill>
                  <a:srgbClr val="595959"/>
                </a:solidFill>
                <a:latin typeface="微軟正黑體" panose="020B0604030504040204" pitchFamily="34" charset="-120"/>
                <a:ea typeface="微軟正黑體" panose="020B0604030504040204" pitchFamily="34" charset="-120"/>
              </a:rPr>
              <a:t>伍</a:t>
            </a:r>
            <a:r>
              <a:rPr lang="zh-TW" altLang="en-US" sz="3600" b="1" dirty="0">
                <a:solidFill>
                  <a:srgbClr val="595959"/>
                </a:solidFill>
                <a:latin typeface="微軟正黑體" panose="020B0604030504040204" pitchFamily="34" charset="-120"/>
                <a:ea typeface="微軟正黑體" panose="020B0604030504040204" pitchFamily="34" charset="-120"/>
              </a:rPr>
              <a:t>、數位教材製作</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17" name="圓角矩形 16"/>
          <p:cNvSpPr/>
          <p:nvPr/>
        </p:nvSpPr>
        <p:spPr>
          <a:xfrm>
            <a:off x="1013759" y="2000764"/>
            <a:ext cx="4164768" cy="2675147"/>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Google Shape;159;g54e3f0182f1b091a_0"/>
          <p:cNvSpPr txBox="1"/>
          <p:nvPr/>
        </p:nvSpPr>
        <p:spPr>
          <a:xfrm>
            <a:off x="6787120" y="4675911"/>
            <a:ext cx="3977999" cy="1184576"/>
          </a:xfrm>
          <a:prstGeom prst="rect">
            <a:avLst/>
          </a:prstGeom>
          <a:noFill/>
          <a:ln>
            <a:solidFill>
              <a:schemeClr val="accent2">
                <a:lumMod val="50000"/>
              </a:schemeClr>
            </a:solidFill>
          </a:ln>
        </p:spPr>
        <p:txBody>
          <a:bodyPr spcFirstLastPara="1" wrap="square" lIns="91425" tIns="45700" rIns="91425" bIns="45700" anchor="t" anchorCtr="0">
            <a:normAutofit fontScale="47500" lnSpcReduction="20000"/>
          </a:bodyPr>
          <a:lstStyle/>
          <a:p>
            <a:pPr lvl="0" algn="just">
              <a:lnSpc>
                <a:spcPct val="145454"/>
              </a:lnSpc>
              <a:buClr>
                <a:srgbClr val="3A3838"/>
              </a:buClr>
              <a:buSzPts val="2200"/>
            </a:pP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目前規劃</a:t>
            </a:r>
            <a:r>
              <a:rPr lang="zh-TW" altLang="en-US" sz="2800" dirty="0" smtClean="0">
                <a:solidFill>
                  <a:schemeClr val="tx1"/>
                </a:solidFill>
                <a:latin typeface="微軟正黑體" panose="020B0604030504040204" pitchFamily="34" charset="-120"/>
                <a:ea typeface="微軟正黑體" panose="020B0604030504040204" pitchFamily="34" charset="-120"/>
                <a:cs typeface="Arimo"/>
                <a:sym typeface="Arimo"/>
              </a:rPr>
              <a:t>實施課程為</a:t>
            </a:r>
            <a:r>
              <a:rPr lang="zh-TW" altLang="en-US" sz="2800" dirty="0">
                <a:solidFill>
                  <a:schemeClr val="tx1"/>
                </a:solidFill>
                <a:latin typeface="微軟正黑體" panose="020B0604030504040204" pitchFamily="34" charset="-120"/>
                <a:ea typeface="微軟正黑體" panose="020B0604030504040204" pitchFamily="34" charset="-120"/>
                <a:cs typeface="Arimo"/>
                <a:sym typeface="Arimo"/>
              </a:rPr>
              <a:t>「社會科學與教育資料應用</a:t>
            </a:r>
            <a:r>
              <a:rPr lang="zh-TW" altLang="en-US" sz="2800" dirty="0" smtClean="0">
                <a:solidFill>
                  <a:schemeClr val="tx1"/>
                </a:solidFill>
                <a:latin typeface="微軟正黑體" panose="020B0604030504040204" pitchFamily="34" charset="-120"/>
                <a:ea typeface="微軟正黑體" panose="020B0604030504040204" pitchFamily="34" charset="-120"/>
                <a:cs typeface="Arimo"/>
                <a:sym typeface="Arimo"/>
              </a:rPr>
              <a:t>」及「</a:t>
            </a:r>
            <a:r>
              <a:rPr lang="zh-TW" altLang="en-US" sz="2800" dirty="0">
                <a:solidFill>
                  <a:schemeClr val="tx1"/>
                </a:solidFill>
                <a:latin typeface="微軟正黑體" panose="020B0604030504040204" pitchFamily="34" charset="-120"/>
                <a:ea typeface="微軟正黑體" panose="020B0604030504040204" pitchFamily="34" charset="-120"/>
                <a:cs typeface="Arimo"/>
                <a:sym typeface="Arimo"/>
              </a:rPr>
              <a:t>社群網路分析在教育上的應用</a:t>
            </a:r>
            <a:r>
              <a:rPr lang="zh-TW" altLang="en-US" sz="2800" dirty="0" smtClean="0">
                <a:solidFill>
                  <a:schemeClr val="tx1"/>
                </a:solidFill>
                <a:latin typeface="微軟正黑體" panose="020B0604030504040204" pitchFamily="34" charset="-120"/>
                <a:ea typeface="微軟正黑體" panose="020B0604030504040204" pitchFamily="34" charset="-120"/>
                <a:cs typeface="Arimo"/>
                <a:sym typeface="Arimo"/>
              </a:rPr>
              <a:t>」至少各</a:t>
            </a:r>
            <a:r>
              <a:rPr lang="en-US" altLang="zh-TW" sz="2800" dirty="0" smtClean="0">
                <a:solidFill>
                  <a:schemeClr val="tx1"/>
                </a:solidFill>
                <a:latin typeface="微軟正黑體" panose="020B0604030504040204" pitchFamily="34" charset="-120"/>
                <a:ea typeface="微軟正黑體" panose="020B0604030504040204" pitchFamily="34" charset="-120"/>
                <a:cs typeface="Arimo"/>
                <a:sym typeface="Arimo"/>
              </a:rPr>
              <a:t>2</a:t>
            </a:r>
            <a:r>
              <a:rPr lang="zh-TW" altLang="en-US" sz="2800" dirty="0">
                <a:solidFill>
                  <a:schemeClr val="tx1"/>
                </a:solidFill>
                <a:latin typeface="微軟正黑體" panose="020B0604030504040204" pitchFamily="34" charset="-120"/>
                <a:ea typeface="微軟正黑體" panose="020B0604030504040204" pitchFamily="34" charset="-120"/>
                <a:cs typeface="Arimo"/>
                <a:sym typeface="Arimo"/>
              </a:rPr>
              <a:t>堂</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課的</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教材，</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並結合</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通識中心微學程計畫，進行數位治理通識教育的校內推</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展。</a:t>
            </a:r>
          </a:p>
          <a:p>
            <a:pPr marL="0" marR="0" lvl="0" indent="0" algn="l" defTabSz="914400" rtl="0" eaLnBrk="1" fontAlgn="auto" latinLnBrk="0" hangingPunct="1">
              <a:lnSpc>
                <a:spcPct val="145454"/>
              </a:lnSpc>
              <a:spcBef>
                <a:spcPts val="0"/>
              </a:spcBef>
              <a:spcAft>
                <a:spcPts val="0"/>
              </a:spcAft>
              <a:buClr>
                <a:srgbClr val="3A3838"/>
              </a:buClr>
              <a:buSzPts val="2200"/>
              <a:buFont typeface="Arial"/>
              <a:buNone/>
              <a:tabLst/>
              <a:defRPr/>
            </a:pPr>
            <a:endParaRPr kumimoji="0" lang="zh-TW" altLang="en-US" sz="2800" b="0"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sp>
        <p:nvSpPr>
          <p:cNvPr id="21" name="Google Shape;161;g54e3f0182f1b091a_0"/>
          <p:cNvSpPr txBox="1"/>
          <p:nvPr/>
        </p:nvSpPr>
        <p:spPr>
          <a:xfrm>
            <a:off x="2011652" y="1376275"/>
            <a:ext cx="2168982" cy="523180"/>
          </a:xfrm>
          <a:prstGeom prst="rect">
            <a:avLst/>
          </a:prstGeom>
          <a:solidFill>
            <a:srgbClr val="FFF8EF"/>
          </a:solidFill>
          <a:ln>
            <a:noFill/>
          </a:ln>
        </p:spPr>
        <p:txBody>
          <a:bodyPr spcFirstLastPara="1" wrap="square" lIns="91425" tIns="45700" rIns="91425" bIns="45700" anchor="t" anchorCtr="0">
            <a:spAutoFit/>
          </a:bodyPr>
          <a:lstStyle/>
          <a:p>
            <a:pPr lvl="0"/>
            <a:r>
              <a:rPr lang="zh-TW" altLang="en-US" sz="2800" noProof="0" dirty="0">
                <a:solidFill>
                  <a:srgbClr val="595959"/>
                </a:solidFill>
                <a:latin typeface="微軟正黑體" panose="020B0604030504040204" pitchFamily="34" charset="-120"/>
                <a:ea typeface="微軟正黑體" panose="020B0604030504040204" pitchFamily="34" charset="-120"/>
              </a:rPr>
              <a:t>數位攝影棚</a:t>
            </a:r>
            <a:endParaRPr kumimoji="0" sz="2800"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sym typeface="Arial"/>
            </a:endParaRPr>
          </a:p>
        </p:txBody>
      </p:sp>
      <p:sp>
        <p:nvSpPr>
          <p:cNvPr id="23" name="Google Shape;161;g54e3f0182f1b091a_0"/>
          <p:cNvSpPr txBox="1"/>
          <p:nvPr/>
        </p:nvSpPr>
        <p:spPr>
          <a:xfrm>
            <a:off x="7132320" y="1336960"/>
            <a:ext cx="3136103" cy="523180"/>
          </a:xfrm>
          <a:prstGeom prst="rect">
            <a:avLst/>
          </a:prstGeom>
          <a:solidFill>
            <a:srgbClr val="FFF8EF"/>
          </a:solidFill>
          <a:ln>
            <a:noFill/>
          </a:ln>
        </p:spPr>
        <p:txBody>
          <a:bodyPr spcFirstLastPara="1" wrap="square" lIns="91425" tIns="45700" rIns="91425" bIns="45700" anchor="t" anchorCtr="0">
            <a:spAutoFit/>
          </a:bodyPr>
          <a:lstStyle/>
          <a:p>
            <a:pPr lvl="0"/>
            <a:r>
              <a:rPr lang="zh-TW" altLang="en-US" sz="2800" noProof="0" dirty="0" smtClean="0">
                <a:solidFill>
                  <a:srgbClr val="595959"/>
                </a:solidFill>
                <a:latin typeface="微軟正黑體" panose="020B0604030504040204" pitchFamily="34" charset="-120"/>
                <a:ea typeface="微軟正黑體" panose="020B0604030504040204" pitchFamily="34" charset="-120"/>
              </a:rPr>
              <a:t>數位教材社群共備</a:t>
            </a:r>
            <a:endParaRPr kumimoji="0" sz="2800"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sym typeface="Arial"/>
            </a:endParaRPr>
          </a:p>
        </p:txBody>
      </p:sp>
      <p:pic>
        <p:nvPicPr>
          <p:cNvPr id="3" name="圖片 2"/>
          <p:cNvPicPr>
            <a:picLocks noChangeAspect="1"/>
          </p:cNvPicPr>
          <p:nvPr/>
        </p:nvPicPr>
        <p:blipFill>
          <a:blip r:embed="rId8"/>
          <a:stretch>
            <a:fillRect/>
          </a:stretch>
        </p:blipFill>
        <p:spPr>
          <a:xfrm>
            <a:off x="6671483" y="1968649"/>
            <a:ext cx="4350337" cy="2739376"/>
          </a:xfrm>
          <a:prstGeom prst="rect">
            <a:avLst/>
          </a:prstGeom>
        </p:spPr>
      </p:pic>
    </p:spTree>
    <p:extLst>
      <p:ext uri="{BB962C8B-B14F-4D97-AF65-F5344CB8AC3E}">
        <p14:creationId xmlns:p14="http://schemas.microsoft.com/office/powerpoint/2010/main" val="515851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54e3f0182f1b091a_0"/>
          <p:cNvPicPr preferRelativeResize="0"/>
          <p:nvPr/>
        </p:nvPicPr>
        <p:blipFill>
          <a:blip r:embed="rId3">
            <a:alphaModFix/>
          </a:blip>
          <a:stretch>
            <a:fillRect/>
          </a:stretch>
        </p:blipFill>
        <p:spPr>
          <a:xfrm>
            <a:off x="-142" y="0"/>
            <a:ext cx="12192002" cy="6858000"/>
          </a:xfrm>
          <a:prstGeom prst="rect">
            <a:avLst/>
          </a:prstGeom>
          <a:noFill/>
          <a:ln>
            <a:noFill/>
          </a:ln>
        </p:spPr>
      </p:pic>
      <p:sp>
        <p:nvSpPr>
          <p:cNvPr id="151" name="Google Shape;151;g54e3f0182f1b091a_0"/>
          <p:cNvSpPr/>
          <p:nvPr/>
        </p:nvSpPr>
        <p:spPr>
          <a:xfrm>
            <a:off x="409616" y="742950"/>
            <a:ext cx="11472300" cy="5743200"/>
          </a:xfrm>
          <a:prstGeom prst="rect">
            <a:avLst/>
          </a:prstGeom>
          <a:noFill/>
          <a:ln w="1905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60" name="Google Shape;160;g54e3f0182f1b091a_0"/>
          <p:cNvPicPr preferRelativeResize="0"/>
          <p:nvPr/>
        </p:nvPicPr>
        <p:blipFill>
          <a:blip r:embed="rId3">
            <a:alphaModFix/>
          </a:blip>
          <a:stretch>
            <a:fillRect/>
          </a:stretch>
        </p:blipFill>
        <p:spPr>
          <a:xfrm rot="5400000">
            <a:off x="2059705" y="-1291586"/>
            <a:ext cx="1163951" cy="4115819"/>
          </a:xfrm>
          <a:prstGeom prst="rect">
            <a:avLst/>
          </a:prstGeom>
          <a:noFill/>
          <a:ln>
            <a:noFill/>
          </a:ln>
        </p:spPr>
      </p:pic>
      <p:pic>
        <p:nvPicPr>
          <p:cNvPr id="162" name="Google Shape;162;g54e3f0182f1b091a_0"/>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63" name="Google Shape;163;g54e3f0182f1b091a_0"/>
          <p:cNvPicPr preferRelativeResize="0"/>
          <p:nvPr/>
        </p:nvPicPr>
        <p:blipFill rotWithShape="1">
          <a:blip r:embed="rId5">
            <a:alphaModFix/>
          </a:blip>
          <a:srcRect l="77042" t="1852" r="6206" b="85778"/>
          <a:stretch/>
        </p:blipFill>
        <p:spPr>
          <a:xfrm rot="12">
            <a:off x="10443900" y="121727"/>
            <a:ext cx="1223575" cy="1289197"/>
          </a:xfrm>
          <a:prstGeom prst="rect">
            <a:avLst/>
          </a:prstGeom>
          <a:noFill/>
          <a:ln>
            <a:noFill/>
          </a:ln>
        </p:spPr>
      </p:pic>
      <p:pic>
        <p:nvPicPr>
          <p:cNvPr id="164" name="Google Shape;164;g54e3f0182f1b091a_0"/>
          <p:cNvPicPr preferRelativeResize="0"/>
          <p:nvPr/>
        </p:nvPicPr>
        <p:blipFill rotWithShape="1">
          <a:blip r:embed="rId6">
            <a:alphaModFix/>
          </a:blip>
          <a:srcRect l="57521" t="16275" r="24360" b="77009"/>
          <a:stretch/>
        </p:blipFill>
        <p:spPr>
          <a:xfrm>
            <a:off x="559580" y="5880943"/>
            <a:ext cx="1728201" cy="907029"/>
          </a:xfrm>
          <a:prstGeom prst="rect">
            <a:avLst/>
          </a:prstGeom>
          <a:noFill/>
          <a:ln>
            <a:noFill/>
          </a:ln>
        </p:spPr>
      </p:pic>
      <p:sp>
        <p:nvSpPr>
          <p:cNvPr id="18" name="Google Shape;161;g54e3f0182f1b091a_0"/>
          <p:cNvSpPr txBox="1"/>
          <p:nvPr/>
        </p:nvSpPr>
        <p:spPr>
          <a:xfrm>
            <a:off x="1564173" y="441128"/>
            <a:ext cx="4836627" cy="646290"/>
          </a:xfrm>
          <a:prstGeom prst="rect">
            <a:avLst/>
          </a:prstGeom>
          <a:solidFill>
            <a:srgbClr val="FFF8EF"/>
          </a:solidFill>
          <a:ln>
            <a:noFill/>
          </a:ln>
        </p:spPr>
        <p:txBody>
          <a:bodyPr spcFirstLastPara="1" wrap="square" lIns="91425" tIns="45700" rIns="91425" bIns="45700" anchor="t" anchorCtr="0">
            <a:spAutoFit/>
          </a:bodyPr>
          <a:lstStyle/>
          <a:p>
            <a:pPr lvl="0"/>
            <a:r>
              <a:rPr lang="zh-TW" altLang="en-US" sz="3600" b="1" dirty="0" smtClean="0">
                <a:solidFill>
                  <a:srgbClr val="595959"/>
                </a:solidFill>
                <a:latin typeface="微軟正黑體" panose="020B0604030504040204" pitchFamily="34" charset="-120"/>
                <a:ea typeface="微軟正黑體" panose="020B0604030504040204" pitchFamily="34" charset="-120"/>
              </a:rPr>
              <a:t>陸</a:t>
            </a:r>
            <a:r>
              <a:rPr lang="zh-TW" altLang="en-US" sz="3600" b="1" dirty="0">
                <a:solidFill>
                  <a:srgbClr val="595959"/>
                </a:solidFill>
                <a:latin typeface="微軟正黑體" panose="020B0604030504040204" pitchFamily="34" charset="-120"/>
                <a:ea typeface="微軟正黑體" panose="020B0604030504040204" pitchFamily="34" charset="-120"/>
              </a:rPr>
              <a:t>、跨領域教學與共學</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graphicFrame>
        <p:nvGraphicFramePr>
          <p:cNvPr id="17" name="資料庫圖表 16"/>
          <p:cNvGraphicFramePr/>
          <p:nvPr>
            <p:extLst>
              <p:ext uri="{D42A27DB-BD31-4B8C-83A1-F6EECF244321}">
                <p14:modId xmlns:p14="http://schemas.microsoft.com/office/powerpoint/2010/main" val="259781390"/>
              </p:ext>
            </p:extLst>
          </p:nvPr>
        </p:nvGraphicFramePr>
        <p:xfrm>
          <a:off x="1147482" y="1389240"/>
          <a:ext cx="9368118" cy="4758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1402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54e3f0182f1b091a_0"/>
          <p:cNvPicPr preferRelativeResize="0"/>
          <p:nvPr/>
        </p:nvPicPr>
        <p:blipFill>
          <a:blip r:embed="rId3">
            <a:alphaModFix/>
          </a:blip>
          <a:stretch>
            <a:fillRect/>
          </a:stretch>
        </p:blipFill>
        <p:spPr>
          <a:xfrm>
            <a:off x="-1" y="11267"/>
            <a:ext cx="12192002" cy="6858000"/>
          </a:xfrm>
          <a:prstGeom prst="rect">
            <a:avLst/>
          </a:prstGeom>
          <a:noFill/>
          <a:ln>
            <a:noFill/>
          </a:ln>
        </p:spPr>
      </p:pic>
      <p:sp>
        <p:nvSpPr>
          <p:cNvPr id="151" name="Google Shape;151;g54e3f0182f1b091a_0"/>
          <p:cNvSpPr/>
          <p:nvPr/>
        </p:nvSpPr>
        <p:spPr>
          <a:xfrm>
            <a:off x="409616" y="742950"/>
            <a:ext cx="11472300" cy="5743200"/>
          </a:xfrm>
          <a:prstGeom prst="rect">
            <a:avLst/>
          </a:prstGeom>
          <a:noFill/>
          <a:ln w="1905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sp>
        <p:nvSpPr>
          <p:cNvPr id="159" name="Google Shape;159;g54e3f0182f1b091a_0"/>
          <p:cNvSpPr txBox="1"/>
          <p:nvPr/>
        </p:nvSpPr>
        <p:spPr>
          <a:xfrm>
            <a:off x="4126344" y="1353429"/>
            <a:ext cx="7189075" cy="4881213"/>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nSpc>
                <a:spcPct val="145454"/>
              </a:lnSpc>
              <a:buClr>
                <a:srgbClr val="3A3838"/>
              </a:buClr>
              <a:buSzPts val="2200"/>
              <a:buFont typeface="Wingdings" panose="05000000000000000000" pitchFamily="2" charset="2"/>
              <a:buChar char="l"/>
            </a:pPr>
            <a:r>
              <a:rPr lang="zh-TW" altLang="en-US" sz="2800" b="1" dirty="0">
                <a:solidFill>
                  <a:srgbClr val="3A3838"/>
                </a:solidFill>
                <a:latin typeface="微軟正黑體" panose="020B0604030504040204" pitchFamily="34" charset="-120"/>
                <a:ea typeface="微軟正黑體" panose="020B0604030504040204" pitchFamily="34" charset="-120"/>
                <a:cs typeface="Arimo"/>
                <a:sym typeface="Arimo"/>
              </a:rPr>
              <a:t>學習評量</a:t>
            </a:r>
            <a:endParaRPr lang="en-US" altLang="zh-TW" sz="2800" b="1" dirty="0" smtClean="0">
              <a:solidFill>
                <a:srgbClr val="3A3838"/>
              </a:solidFill>
              <a:latin typeface="微軟正黑體" panose="020B0604030504040204" pitchFamily="34" charset="-120"/>
              <a:ea typeface="微軟正黑體" panose="020B0604030504040204" pitchFamily="34" charset="-120"/>
              <a:cs typeface="Arimo"/>
              <a:sym typeface="Arimo"/>
            </a:endParaRPr>
          </a:p>
          <a:p>
            <a:pPr marL="457200" lvl="0" indent="-457200">
              <a:lnSpc>
                <a:spcPct val="145454"/>
              </a:lnSpc>
              <a:buClr>
                <a:srgbClr val="3A3838"/>
              </a:buClr>
              <a:buSzPts val="2200"/>
              <a:buFont typeface="Wingdings" panose="05000000000000000000" pitchFamily="2" charset="2"/>
              <a:buChar char="l"/>
            </a:pPr>
            <a:r>
              <a:rPr lang="zh-TW" altLang="en-US" sz="2800" b="1" dirty="0" smtClean="0">
                <a:solidFill>
                  <a:srgbClr val="3A3838"/>
                </a:solidFill>
                <a:latin typeface="微軟正黑體" panose="020B0604030504040204" pitchFamily="34" charset="-120"/>
                <a:ea typeface="微軟正黑體" panose="020B0604030504040204" pitchFamily="34" charset="-120"/>
                <a:cs typeface="Arimo"/>
                <a:sym typeface="Arimo"/>
              </a:rPr>
              <a:t>競賽</a:t>
            </a:r>
            <a:r>
              <a:rPr lang="zh-TW" altLang="en-US" sz="2800" b="1" dirty="0">
                <a:solidFill>
                  <a:srgbClr val="3A3838"/>
                </a:solidFill>
                <a:latin typeface="微軟正黑體" panose="020B0604030504040204" pitchFamily="34" charset="-120"/>
                <a:ea typeface="微軟正黑體" panose="020B0604030504040204" pitchFamily="34" charset="-120"/>
                <a:cs typeface="Arimo"/>
                <a:sym typeface="Arimo"/>
              </a:rPr>
              <a:t>證照</a:t>
            </a:r>
          </a:p>
          <a:p>
            <a:pPr lvl="0">
              <a:lnSpc>
                <a:spcPct val="145454"/>
              </a:lnSpc>
              <a:buClr>
                <a:srgbClr val="3A3838"/>
              </a:buClr>
              <a:buSzPts val="2200"/>
            </a:pP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參加教育資料分析相關</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比賽，如</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「教育數據應用黑客松」、「全國大專校院資訊應用服務創新競賽」等競賽，鼓勵學生考取相關證照，如「高階</a:t>
            </a:r>
            <a:r>
              <a:rPr lang="en-US" altLang="zh-TW" sz="2800" dirty="0">
                <a:solidFill>
                  <a:srgbClr val="3A3838"/>
                </a:solidFill>
                <a:latin typeface="微軟正黑體" panose="020B0604030504040204" pitchFamily="34" charset="-120"/>
                <a:ea typeface="微軟正黑體" panose="020B0604030504040204" pitchFamily="34" charset="-120"/>
                <a:cs typeface="Arimo"/>
                <a:sym typeface="Arimo"/>
              </a:rPr>
              <a:t>/</a:t>
            </a: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調查與研究分析師」、「巨量資料分析師</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a:t>
            </a:r>
            <a:endPar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endParaRPr>
          </a:p>
          <a:p>
            <a:pPr marL="457200" lvl="0" indent="-457200">
              <a:lnSpc>
                <a:spcPct val="145454"/>
              </a:lnSpc>
              <a:buClr>
                <a:srgbClr val="3A3838"/>
              </a:buClr>
              <a:buSzPts val="2200"/>
              <a:buFont typeface="Wingdings" panose="05000000000000000000" pitchFamily="2" charset="2"/>
              <a:buChar char="l"/>
            </a:pPr>
            <a:r>
              <a:rPr lang="zh-TW" altLang="en-US" sz="2800" b="1" dirty="0">
                <a:solidFill>
                  <a:srgbClr val="3A3838"/>
                </a:solidFill>
                <a:latin typeface="微軟正黑體" panose="020B0604030504040204" pitchFamily="34" charset="-120"/>
                <a:ea typeface="微軟正黑體" panose="020B0604030504040204" pitchFamily="34" charset="-120"/>
                <a:cs typeface="Arimo"/>
                <a:sym typeface="Arimo"/>
              </a:rPr>
              <a:t>實作成果</a:t>
            </a:r>
          </a:p>
          <a:p>
            <a:pPr lvl="0">
              <a:lnSpc>
                <a:spcPct val="145454"/>
              </a:lnSpc>
              <a:buClr>
                <a:srgbClr val="3A3838"/>
              </a:buClr>
              <a:buSzPts val="2200"/>
            </a:pP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結合資料科學、學習科學、及教育經營管理思維，製作教育專題，回應業界、地方政府教育問題</a:t>
            </a:r>
          </a:p>
          <a:p>
            <a:pPr marL="457200" lvl="0" indent="-457200">
              <a:lnSpc>
                <a:spcPct val="145454"/>
              </a:lnSpc>
              <a:buClr>
                <a:srgbClr val="3A3838"/>
              </a:buClr>
              <a:buSzPts val="2200"/>
              <a:buFont typeface="Wingdings" panose="05000000000000000000" pitchFamily="2" charset="2"/>
              <a:buChar char="l"/>
            </a:pPr>
            <a:r>
              <a:rPr lang="zh-TW" altLang="en-US" sz="2800" b="1" dirty="0">
                <a:solidFill>
                  <a:srgbClr val="3A3838"/>
                </a:solidFill>
                <a:latin typeface="微軟正黑體" panose="020B0604030504040204" pitchFamily="34" charset="-120"/>
                <a:ea typeface="微軟正黑體" panose="020B0604030504040204" pitchFamily="34" charset="-120"/>
                <a:cs typeface="Arimo"/>
                <a:sym typeface="Arimo"/>
              </a:rPr>
              <a:t>校內成果展</a:t>
            </a:r>
          </a:p>
          <a:p>
            <a:pPr lvl="0">
              <a:lnSpc>
                <a:spcPct val="145454"/>
              </a:lnSpc>
              <a:buClr>
                <a:srgbClr val="3A3838"/>
              </a:buClr>
              <a:buSzPts val="2200"/>
            </a:pPr>
            <a:r>
              <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rPr>
              <a:t>運用校內展覽空間，</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進行學生學習成果動</a:t>
            </a:r>
            <a:r>
              <a:rPr lang="en-US" altLang="zh-TW" sz="2800" dirty="0" smtClean="0">
                <a:solidFill>
                  <a:srgbClr val="3A3838"/>
                </a:solidFill>
                <a:latin typeface="微軟正黑體" panose="020B0604030504040204" pitchFamily="34" charset="-120"/>
                <a:ea typeface="微軟正黑體" panose="020B0604030504040204" pitchFamily="34" charset="-120"/>
                <a:cs typeface="Arimo"/>
                <a:sym typeface="Arimo"/>
              </a:rPr>
              <a:t>/</a:t>
            </a:r>
            <a:r>
              <a:rPr lang="zh-TW" altLang="en-US" sz="2800" dirty="0" smtClean="0">
                <a:solidFill>
                  <a:srgbClr val="3A3838"/>
                </a:solidFill>
                <a:latin typeface="微軟正黑體" panose="020B0604030504040204" pitchFamily="34" charset="-120"/>
                <a:ea typeface="微軟正黑體" panose="020B0604030504040204" pitchFamily="34" charset="-120"/>
                <a:cs typeface="Arimo"/>
                <a:sym typeface="Arimo"/>
              </a:rPr>
              <a:t>靜態發表，並開放師生或業界評量與提問</a:t>
            </a:r>
            <a:endParaRPr lang="zh-TW" altLang="en-US" sz="2800" dirty="0">
              <a:solidFill>
                <a:srgbClr val="3A3838"/>
              </a:solidFill>
              <a:latin typeface="微軟正黑體" panose="020B0604030504040204" pitchFamily="34" charset="-120"/>
              <a:ea typeface="微軟正黑體" panose="020B0604030504040204" pitchFamily="34" charset="-120"/>
              <a:cs typeface="Arimo"/>
              <a:sym typeface="Arimo"/>
            </a:endParaRPr>
          </a:p>
        </p:txBody>
      </p:sp>
      <p:pic>
        <p:nvPicPr>
          <p:cNvPr id="160" name="Google Shape;160;g54e3f0182f1b091a_0"/>
          <p:cNvPicPr preferRelativeResize="0"/>
          <p:nvPr/>
        </p:nvPicPr>
        <p:blipFill>
          <a:blip r:embed="rId3">
            <a:alphaModFix/>
          </a:blip>
          <a:stretch>
            <a:fillRect/>
          </a:stretch>
        </p:blipFill>
        <p:spPr>
          <a:xfrm rot="5400000">
            <a:off x="2059705" y="-1291586"/>
            <a:ext cx="1163951" cy="4115819"/>
          </a:xfrm>
          <a:prstGeom prst="rect">
            <a:avLst/>
          </a:prstGeom>
          <a:noFill/>
          <a:ln>
            <a:noFill/>
          </a:ln>
        </p:spPr>
      </p:pic>
      <p:pic>
        <p:nvPicPr>
          <p:cNvPr id="162" name="Google Shape;162;g54e3f0182f1b091a_0"/>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63" name="Google Shape;163;g54e3f0182f1b091a_0"/>
          <p:cNvPicPr preferRelativeResize="0"/>
          <p:nvPr/>
        </p:nvPicPr>
        <p:blipFill rotWithShape="1">
          <a:blip r:embed="rId5">
            <a:alphaModFix/>
          </a:blip>
          <a:srcRect l="77042" t="1852" r="6206" b="85778"/>
          <a:stretch/>
        </p:blipFill>
        <p:spPr>
          <a:xfrm rot="12">
            <a:off x="10443900" y="121727"/>
            <a:ext cx="1223575" cy="1289197"/>
          </a:xfrm>
          <a:prstGeom prst="rect">
            <a:avLst/>
          </a:prstGeom>
          <a:noFill/>
          <a:ln>
            <a:noFill/>
          </a:ln>
        </p:spPr>
      </p:pic>
      <p:pic>
        <p:nvPicPr>
          <p:cNvPr id="164" name="Google Shape;164;g54e3f0182f1b091a_0"/>
          <p:cNvPicPr preferRelativeResize="0"/>
          <p:nvPr/>
        </p:nvPicPr>
        <p:blipFill rotWithShape="1">
          <a:blip r:embed="rId6">
            <a:alphaModFix/>
          </a:blip>
          <a:srcRect l="57521" t="16275" r="24360" b="77009"/>
          <a:stretch/>
        </p:blipFill>
        <p:spPr>
          <a:xfrm>
            <a:off x="559580" y="5880943"/>
            <a:ext cx="1728201" cy="907029"/>
          </a:xfrm>
          <a:prstGeom prst="rect">
            <a:avLst/>
          </a:prstGeom>
          <a:noFill/>
          <a:ln>
            <a:noFill/>
          </a:ln>
        </p:spPr>
      </p:pic>
      <p:sp>
        <p:nvSpPr>
          <p:cNvPr id="18" name="Google Shape;161;g54e3f0182f1b091a_0"/>
          <p:cNvSpPr txBox="1"/>
          <p:nvPr/>
        </p:nvSpPr>
        <p:spPr>
          <a:xfrm>
            <a:off x="1540813" y="453929"/>
            <a:ext cx="5744308" cy="646290"/>
          </a:xfrm>
          <a:prstGeom prst="rect">
            <a:avLst/>
          </a:prstGeom>
          <a:solidFill>
            <a:srgbClr val="FFF8EF"/>
          </a:solidFill>
          <a:ln>
            <a:noFill/>
          </a:ln>
        </p:spPr>
        <p:txBody>
          <a:bodyPr spcFirstLastPara="1" wrap="square" lIns="91425" tIns="45700" rIns="91425" bIns="45700" anchor="t" anchorCtr="0">
            <a:spAutoFit/>
          </a:bodyPr>
          <a:lstStyle/>
          <a:p>
            <a:pPr lvl="0"/>
            <a:r>
              <a:rPr lang="zh-TW" altLang="en-US" sz="3600" b="1" dirty="0" smtClean="0">
                <a:solidFill>
                  <a:srgbClr val="595959"/>
                </a:solidFill>
                <a:latin typeface="微軟正黑體" panose="020B0604030504040204" pitchFamily="34" charset="-120"/>
                <a:ea typeface="微軟正黑體" panose="020B0604030504040204" pitchFamily="34" charset="-120"/>
              </a:rPr>
              <a:t>柒</a:t>
            </a:r>
            <a:r>
              <a:rPr lang="zh-TW" altLang="en-US" sz="3600" b="1" dirty="0">
                <a:solidFill>
                  <a:srgbClr val="595959"/>
                </a:solidFill>
                <a:latin typeface="微軟正黑體" panose="020B0604030504040204" pitchFamily="34" charset="-120"/>
                <a:ea typeface="微軟正黑體" panose="020B0604030504040204" pitchFamily="34" charset="-120"/>
              </a:rPr>
              <a:t>、評量</a:t>
            </a:r>
            <a:r>
              <a:rPr lang="zh-TW" altLang="en-US" sz="3600" b="1" dirty="0" smtClean="0">
                <a:solidFill>
                  <a:srgbClr val="595959"/>
                </a:solidFill>
                <a:latin typeface="微軟正黑體" panose="020B0604030504040204" pitchFamily="34" charset="-120"/>
                <a:ea typeface="微軟正黑體" panose="020B0604030504040204" pitchFamily="34" charset="-120"/>
              </a:rPr>
              <a:t>學生學習成效</a:t>
            </a:r>
            <a:r>
              <a:rPr lang="zh-TW" altLang="en-US" sz="3600" b="1" dirty="0">
                <a:solidFill>
                  <a:srgbClr val="595959"/>
                </a:solidFill>
                <a:latin typeface="微軟正黑體" panose="020B0604030504040204" pitchFamily="34" charset="-120"/>
                <a:ea typeface="微軟正黑體" panose="020B0604030504040204" pitchFamily="34" charset="-120"/>
              </a:rPr>
              <a:t>機制</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graphicFrame>
        <p:nvGraphicFramePr>
          <p:cNvPr id="16" name="資料庫圖表 15"/>
          <p:cNvGraphicFramePr/>
          <p:nvPr>
            <p:extLst>
              <p:ext uri="{D42A27DB-BD31-4B8C-83A1-F6EECF244321}">
                <p14:modId xmlns:p14="http://schemas.microsoft.com/office/powerpoint/2010/main" val="933040622"/>
              </p:ext>
            </p:extLst>
          </p:nvPr>
        </p:nvGraphicFramePr>
        <p:xfrm>
          <a:off x="-144294" y="2453540"/>
          <a:ext cx="4621048" cy="3421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437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51318"/>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42" name="Google Shape;142;p4"/>
          <p:cNvSpPr txBox="1"/>
          <p:nvPr/>
        </p:nvSpPr>
        <p:spPr>
          <a:xfrm>
            <a:off x="583770" y="942453"/>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3600" b="1" dirty="0">
                <a:solidFill>
                  <a:srgbClr val="595959"/>
                </a:solidFill>
                <a:latin typeface="微軟正黑體" panose="020B0604030504040204" pitchFamily="34" charset="-120"/>
                <a:ea typeface="微軟正黑體" panose="020B0604030504040204" pitchFamily="34" charset="-120"/>
              </a:rPr>
              <a:t>報名及</a:t>
            </a:r>
            <a:r>
              <a:rPr lang="zh-TW" altLang="en-US" sz="3600" b="1" dirty="0" smtClean="0">
                <a:solidFill>
                  <a:srgbClr val="595959"/>
                </a:solidFill>
                <a:latin typeface="微軟正黑體" panose="020B0604030504040204" pitchFamily="34" charset="-120"/>
                <a:ea typeface="微軟正黑體" panose="020B0604030504040204" pitchFamily="34" charset="-120"/>
              </a:rPr>
              <a:t>選課</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Google Shape;142;p4"/>
          <p:cNvSpPr txBox="1"/>
          <p:nvPr/>
        </p:nvSpPr>
        <p:spPr>
          <a:xfrm>
            <a:off x="583770" y="1593802"/>
            <a:ext cx="11234419" cy="4185721"/>
          </a:xfrm>
          <a:prstGeom prst="rect">
            <a:avLst/>
          </a:prstGeom>
          <a:solidFill>
            <a:srgbClr val="FFF8EF"/>
          </a:solidFill>
          <a:ln>
            <a:noFill/>
          </a:ln>
        </p:spPr>
        <p:txBody>
          <a:bodyPr spcFirstLastPara="1" wrap="square" lIns="91425" tIns="45700" rIns="91425" bIns="45700" anchor="t" anchorCtr="0">
            <a:spAutoFit/>
          </a:bodyPr>
          <a:lstStyle/>
          <a:p>
            <a:pPr lvl="0">
              <a:lnSpc>
                <a:spcPct val="150000"/>
              </a:lnSpc>
              <a:defRPr/>
            </a:pPr>
            <a:r>
              <a:rPr lang="zh-TW" altLang="en-US" sz="2800" b="1" dirty="0" smtClean="0">
                <a:solidFill>
                  <a:srgbClr val="595959"/>
                </a:solidFill>
                <a:latin typeface="微軟正黑體" panose="020B0604030504040204" pitchFamily="34" charset="-120"/>
                <a:ea typeface="微軟正黑體" panose="020B0604030504040204" pitchFamily="34" charset="-120"/>
              </a:rPr>
              <a:t>學生填寫報名表</a:t>
            </a:r>
            <a:r>
              <a:rPr lang="en-US" altLang="zh-TW" sz="2800" b="1" dirty="0" smtClean="0">
                <a:solidFill>
                  <a:srgbClr val="595959"/>
                </a:solidFill>
                <a:latin typeface="微軟正黑體" panose="020B0604030504040204" pitchFamily="34" charset="-120"/>
                <a:ea typeface="微軟正黑體" panose="020B0604030504040204" pitchFamily="34" charset="-120"/>
              </a:rPr>
              <a:t>(1/6</a:t>
            </a:r>
            <a:r>
              <a:rPr lang="zh-TW" altLang="en-US" sz="2800" b="1" dirty="0">
                <a:solidFill>
                  <a:srgbClr val="595959"/>
                </a:solidFill>
                <a:latin typeface="微軟正黑體" panose="020B0604030504040204" pitchFamily="34" charset="-120"/>
                <a:ea typeface="微軟正黑體" panose="020B0604030504040204" pitchFamily="34" charset="-120"/>
              </a:rPr>
              <a:t>前</a:t>
            </a:r>
            <a:r>
              <a:rPr lang="zh-TW" altLang="en-US" sz="2800" b="1" dirty="0" smtClean="0">
                <a:solidFill>
                  <a:srgbClr val="595959"/>
                </a:solidFill>
                <a:latin typeface="微軟正黑體" panose="020B0604030504040204" pitchFamily="34" charset="-120"/>
                <a:ea typeface="微軟正黑體" panose="020B0604030504040204" pitchFamily="34" charset="-120"/>
              </a:rPr>
              <a:t>繳交</a:t>
            </a:r>
            <a:r>
              <a:rPr lang="en-US" altLang="zh-TW" sz="2800" b="1" dirty="0" smtClean="0">
                <a:solidFill>
                  <a:srgbClr val="595959"/>
                </a:solidFill>
                <a:latin typeface="微軟正黑體" panose="020B0604030504040204" pitchFamily="34" charset="-120"/>
                <a:ea typeface="微軟正黑體" panose="020B0604030504040204" pitchFamily="34" charset="-120"/>
              </a:rPr>
              <a:t>)</a:t>
            </a:r>
            <a:r>
              <a:rPr lang="zh-TW" altLang="en-US" sz="2800" b="1" dirty="0" smtClean="0">
                <a:solidFill>
                  <a:srgbClr val="595959"/>
                </a:solidFill>
                <a:latin typeface="微軟正黑體" panose="020B0604030504040204" pitchFamily="34" charset="-120"/>
                <a:ea typeface="微軟正黑體" panose="020B0604030504040204" pitchFamily="34" charset="-120"/>
              </a:rPr>
              <a:t>    辦理單位進行申請審核    公告通過名單</a:t>
            </a:r>
            <a:r>
              <a:rPr lang="en-US" altLang="zh-TW" sz="2800" b="1" dirty="0" smtClean="0">
                <a:solidFill>
                  <a:srgbClr val="595959"/>
                </a:solidFill>
                <a:latin typeface="微軟正黑體" panose="020B0604030504040204" pitchFamily="34" charset="-120"/>
                <a:ea typeface="微軟正黑體" panose="020B0604030504040204" pitchFamily="34" charset="-120"/>
              </a:rPr>
              <a:t>(1/13</a:t>
            </a:r>
            <a:r>
              <a:rPr lang="zh-TW" altLang="en-US" sz="2800" b="1" dirty="0" smtClean="0">
                <a:solidFill>
                  <a:srgbClr val="595959"/>
                </a:solidFill>
                <a:latin typeface="微軟正黑體" panose="020B0604030504040204" pitchFamily="34" charset="-120"/>
                <a:ea typeface="微軟正黑體" panose="020B0604030504040204" pitchFamily="34" charset="-120"/>
              </a:rPr>
              <a:t>前</a:t>
            </a:r>
            <a:r>
              <a:rPr lang="en-US" altLang="zh-TW" sz="2800" b="1" dirty="0" smtClean="0">
                <a:solidFill>
                  <a:srgbClr val="595959"/>
                </a:solidFill>
                <a:latin typeface="微軟正黑體" panose="020B0604030504040204" pitchFamily="34" charset="-120"/>
                <a:ea typeface="微軟正黑體" panose="020B0604030504040204" pitchFamily="34" charset="-120"/>
              </a:rPr>
              <a:t>) </a:t>
            </a:r>
            <a:r>
              <a:rPr lang="zh-TW" altLang="en-US" sz="2800" b="1" dirty="0" smtClean="0">
                <a:solidFill>
                  <a:srgbClr val="595959"/>
                </a:solidFill>
                <a:latin typeface="微軟正黑體" panose="020B0604030504040204" pitchFamily="34" charset="-120"/>
                <a:ea typeface="微軟正黑體" panose="020B0604030504040204" pitchFamily="34" charset="-120"/>
              </a:rPr>
              <a:t>   教務處統一配課</a:t>
            </a:r>
            <a:r>
              <a:rPr lang="en-US" altLang="zh-TW" sz="2800" b="1" dirty="0" smtClean="0">
                <a:solidFill>
                  <a:srgbClr val="595959"/>
                </a:solidFill>
                <a:latin typeface="微軟正黑體" panose="020B0604030504040204" pitchFamily="34" charset="-120"/>
                <a:ea typeface="微軟正黑體" panose="020B0604030504040204" pitchFamily="34" charset="-120"/>
              </a:rPr>
              <a:t>(1/16-1/19)     </a:t>
            </a:r>
            <a:r>
              <a:rPr lang="zh-TW" altLang="en-US" sz="2800" b="1" dirty="0" smtClean="0">
                <a:solidFill>
                  <a:srgbClr val="595959"/>
                </a:solidFill>
                <a:latin typeface="微軟正黑體" panose="020B0604030504040204" pitchFamily="34" charset="-120"/>
                <a:ea typeface="微軟正黑體" panose="020B0604030504040204" pitchFamily="34" charset="-120"/>
              </a:rPr>
              <a:t>進行修課</a:t>
            </a:r>
            <a:r>
              <a:rPr lang="en-US" altLang="zh-TW" sz="2800" b="1" dirty="0" smtClean="0">
                <a:solidFill>
                  <a:srgbClr val="595959"/>
                </a:solidFill>
                <a:latin typeface="微軟正黑體" panose="020B0604030504040204" pitchFamily="34" charset="-120"/>
                <a:ea typeface="微軟正黑體" panose="020B0604030504040204" pitchFamily="34" charset="-120"/>
              </a:rPr>
              <a:t>—</a:t>
            </a:r>
            <a:r>
              <a:rPr lang="zh-TW" altLang="en-US" sz="2800" b="1" dirty="0" smtClean="0">
                <a:solidFill>
                  <a:srgbClr val="595959"/>
                </a:solidFill>
                <a:latin typeface="微軟正黑體" panose="020B0604030504040204" pitchFamily="34" charset="-120"/>
                <a:ea typeface="微軟正黑體" panose="020B0604030504040204" pitchFamily="34" charset="-120"/>
              </a:rPr>
              <a:t>累積規定之</a:t>
            </a:r>
            <a:r>
              <a:rPr lang="en-US" altLang="zh-TW" sz="2800" b="1" dirty="0" smtClean="0">
                <a:solidFill>
                  <a:srgbClr val="595959"/>
                </a:solidFill>
                <a:latin typeface="微軟正黑體" panose="020B0604030504040204" pitchFamily="34" charset="-120"/>
                <a:ea typeface="微軟正黑體" panose="020B0604030504040204" pitchFamily="34" charset="-120"/>
              </a:rPr>
              <a:t>4 </a:t>
            </a:r>
            <a:r>
              <a:rPr lang="zh-TW" altLang="en-US" sz="2800" b="1" dirty="0" smtClean="0">
                <a:solidFill>
                  <a:srgbClr val="595959"/>
                </a:solidFill>
                <a:latin typeface="微軟正黑體" panose="020B0604030504040204" pitchFamily="34" charset="-120"/>
                <a:ea typeface="微軟正黑體" panose="020B0604030504040204" pitchFamily="34" charset="-120"/>
              </a:rPr>
              <a:t>門課程可申請學分學程證明書。</a:t>
            </a:r>
            <a:endParaRPr lang="en-US" altLang="zh-TW" sz="2800" b="1" dirty="0" smtClean="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zh-TW" sz="2800" b="1" dirty="0" smtClean="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smtClean="0">
                <a:solidFill>
                  <a:srgbClr val="595959"/>
                </a:solidFill>
                <a:latin typeface="微軟正黑體" panose="020B0604030504040204" pitchFamily="34" charset="-120"/>
                <a:ea typeface="微軟正黑體" panose="020B0604030504040204" pitchFamily="34" charset="-120"/>
              </a:rPr>
              <a:t>修讀及格之課程，可依據</a:t>
            </a:r>
            <a:r>
              <a:rPr lang="zh-TW" altLang="en-US" sz="2800" b="1" dirty="0">
                <a:solidFill>
                  <a:srgbClr val="595959"/>
                </a:solidFill>
                <a:latin typeface="微軟正黑體" panose="020B0604030504040204" pitchFamily="34" charset="-120"/>
                <a:ea typeface="微軟正黑體" panose="020B0604030504040204" pitchFamily="34" charset="-120"/>
              </a:rPr>
              <a:t>本校課程採認辦法，進行課程採</a:t>
            </a:r>
            <a:r>
              <a:rPr lang="zh-TW" altLang="en-US" sz="2800" b="1" dirty="0" smtClean="0">
                <a:solidFill>
                  <a:srgbClr val="595959"/>
                </a:solidFill>
                <a:latin typeface="微軟正黑體" panose="020B0604030504040204" pitchFamily="34" charset="-120"/>
                <a:ea typeface="微軟正黑體" panose="020B0604030504040204" pitchFamily="34" charset="-120"/>
              </a:rPr>
              <a:t>認。</a:t>
            </a:r>
            <a:endParaRPr lang="en-US" altLang="zh-TW" sz="2800" b="1" dirty="0" smtClean="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zh-TW" sz="2800" b="1" dirty="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smtClean="0">
                <a:solidFill>
                  <a:srgbClr val="595959"/>
                </a:solidFill>
                <a:latin typeface="微軟正黑體" panose="020B0604030504040204" pitchFamily="34" charset="-120"/>
                <a:ea typeface="微軟正黑體" panose="020B0604030504040204" pitchFamily="34" charset="-120"/>
              </a:rPr>
              <a:t>課程統一由教務處配課，不開放網路加退選，僅可以第二週人工退選或申請期中停修。</a:t>
            </a:r>
            <a:endParaRPr lang="en-US" altLang="zh-TW" sz="2800" b="1" dirty="0" smtClean="0">
              <a:solidFill>
                <a:srgbClr val="595959"/>
              </a:solidFill>
              <a:latin typeface="微軟正黑體" panose="020B0604030504040204" pitchFamily="34" charset="-120"/>
              <a:ea typeface="微軟正黑體" panose="020B0604030504040204" pitchFamily="34" charset="-120"/>
            </a:endParaRPr>
          </a:p>
        </p:txBody>
      </p:sp>
      <p:sp>
        <p:nvSpPr>
          <p:cNvPr id="5" name="向右箭號 4"/>
          <p:cNvSpPr/>
          <p:nvPr/>
        </p:nvSpPr>
        <p:spPr>
          <a:xfrm>
            <a:off x="5084555" y="1957791"/>
            <a:ext cx="336431" cy="109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8963566" y="1958112"/>
            <a:ext cx="336431" cy="109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a:off x="2062434" y="2589632"/>
            <a:ext cx="336431" cy="109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6940311" y="2598425"/>
            <a:ext cx="336431" cy="109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27382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51318"/>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4">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42" name="Google Shape;142;p4"/>
          <p:cNvSpPr txBox="1"/>
          <p:nvPr/>
        </p:nvSpPr>
        <p:spPr>
          <a:xfrm>
            <a:off x="583770" y="942453"/>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3600" b="1" dirty="0">
                <a:solidFill>
                  <a:srgbClr val="595959"/>
                </a:solidFill>
                <a:latin typeface="微軟正黑體" panose="020B0604030504040204" pitchFamily="34" charset="-120"/>
                <a:ea typeface="微軟正黑體" panose="020B0604030504040204" pitchFamily="34" charset="-120"/>
              </a:rPr>
              <a:t>學分抵</a:t>
            </a:r>
            <a:r>
              <a:rPr lang="zh-TW" altLang="en-US" sz="3600" b="1" dirty="0" smtClean="0">
                <a:solidFill>
                  <a:srgbClr val="595959"/>
                </a:solidFill>
                <a:latin typeface="微軟正黑體" panose="020B0604030504040204" pitchFamily="34" charset="-120"/>
                <a:ea typeface="微軟正黑體" panose="020B0604030504040204" pitchFamily="34" charset="-120"/>
              </a:rPr>
              <a:t>免相關規定</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Google Shape;142;p4"/>
          <p:cNvSpPr txBox="1"/>
          <p:nvPr/>
        </p:nvSpPr>
        <p:spPr>
          <a:xfrm>
            <a:off x="643449" y="1817415"/>
            <a:ext cx="10357343" cy="3970277"/>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3600" b="1" dirty="0">
                <a:solidFill>
                  <a:srgbClr val="595959"/>
                </a:solidFill>
                <a:latin typeface="微軟正黑體" panose="020B0604030504040204" pitchFamily="34" charset="-120"/>
                <a:ea typeface="微軟正黑體" panose="020B0604030504040204" pitchFamily="34" charset="-120"/>
              </a:rPr>
              <a:t>@</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學士班：</a:t>
            </a:r>
            <a:endParaRPr lang="en-US" altLang="zh-TW" sz="3600" b="1" dirty="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可納入自由學分，或依據本校採認規定辦理課程採認</a:t>
            </a:r>
            <a:r>
              <a:rPr kumimoji="0" lang="en-US" altLang="zh-TW"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專門課程</a:t>
            </a:r>
            <a:r>
              <a:rPr kumimoji="0" lang="en-US" altLang="zh-TW"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a:t>
            </a:r>
            <a:endParaRPr lang="en-US" altLang="zh-TW" sz="3600" b="1" dirty="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zh-TW"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3600" b="1" dirty="0">
                <a:solidFill>
                  <a:srgbClr val="595959"/>
                </a:solidFill>
                <a:latin typeface="微軟正黑體" panose="020B0604030504040204" pitchFamily="34" charset="-120"/>
                <a:ea typeface="微軟正黑體" panose="020B0604030504040204" pitchFamily="34" charset="-120"/>
              </a:rPr>
              <a:t>@</a:t>
            </a:r>
            <a:r>
              <a:rPr lang="zh-TW" altLang="en-US" sz="3600" b="1" dirty="0" smtClean="0">
                <a:solidFill>
                  <a:srgbClr val="595959"/>
                </a:solidFill>
                <a:latin typeface="微軟正黑體" panose="020B0604030504040204" pitchFamily="34" charset="-120"/>
                <a:ea typeface="微軟正黑體" panose="020B0604030504040204" pitchFamily="34" charset="-120"/>
              </a:rPr>
              <a:t>碩士班：</a:t>
            </a:r>
            <a:endParaRPr lang="en-US" altLang="zh-TW" sz="3600" b="1" dirty="0" smtClean="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3600" b="1" dirty="0" smtClean="0">
                <a:solidFill>
                  <a:srgbClr val="595959"/>
                </a:solidFill>
                <a:latin typeface="微軟正黑體" panose="020B0604030504040204" pitchFamily="34" charset="-120"/>
                <a:ea typeface="微軟正黑體" panose="020B0604030504040204" pitchFamily="34" charset="-120"/>
              </a:rPr>
              <a:t>依據本校採認規定，得納入各碩士畢業學分。</a:t>
            </a:r>
            <a:endParaRPr lang="en-US" altLang="zh-TW" sz="3600" b="1" dirty="0" smtClean="0">
              <a:solidFill>
                <a:srgbClr val="59595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3858060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282"/>
        <p:cNvGrpSpPr/>
        <p:nvPr/>
      </p:nvGrpSpPr>
      <p:grpSpPr>
        <a:xfrm>
          <a:off x="0" y="0"/>
          <a:ext cx="0" cy="0"/>
          <a:chOff x="0" y="0"/>
          <a:chExt cx="0" cy="0"/>
        </a:xfrm>
      </p:grpSpPr>
      <p:pic>
        <p:nvPicPr>
          <p:cNvPr id="283" name="Google Shape;283;g6f7c663d184b166b_22"/>
          <p:cNvPicPr preferRelativeResize="0"/>
          <p:nvPr/>
        </p:nvPicPr>
        <p:blipFill rotWithShape="1">
          <a:blip r:embed="rId3">
            <a:alphaModFix/>
          </a:blip>
          <a:srcRect t="49257" r="3110" b="6422"/>
          <a:stretch/>
        </p:blipFill>
        <p:spPr>
          <a:xfrm>
            <a:off x="-5" y="-11"/>
            <a:ext cx="12192002" cy="6858000"/>
          </a:xfrm>
          <a:prstGeom prst="rect">
            <a:avLst/>
          </a:prstGeom>
          <a:noFill/>
          <a:ln>
            <a:noFill/>
          </a:ln>
        </p:spPr>
      </p:pic>
      <p:pic>
        <p:nvPicPr>
          <p:cNvPr id="284" name="Google Shape;284;g6f7c663d184b166b_22"/>
          <p:cNvPicPr preferRelativeResize="0"/>
          <p:nvPr/>
        </p:nvPicPr>
        <p:blipFill rotWithShape="1">
          <a:blip r:embed="rId4">
            <a:alphaModFix/>
          </a:blip>
          <a:srcRect l="66729" t="16275" r="24360" b="71839"/>
          <a:stretch/>
        </p:blipFill>
        <p:spPr>
          <a:xfrm>
            <a:off x="190429" y="4881042"/>
            <a:ext cx="849934" cy="1605302"/>
          </a:xfrm>
          <a:prstGeom prst="rect">
            <a:avLst/>
          </a:prstGeom>
          <a:noFill/>
          <a:ln>
            <a:noFill/>
          </a:ln>
        </p:spPr>
      </p:pic>
      <p:sp>
        <p:nvSpPr>
          <p:cNvPr id="286" name="Google Shape;286;g6f7c663d184b166b_22"/>
          <p:cNvSpPr/>
          <p:nvPr/>
        </p:nvSpPr>
        <p:spPr>
          <a:xfrm>
            <a:off x="316796" y="8252539"/>
            <a:ext cx="11558400" cy="6480900"/>
          </a:xfrm>
          <a:prstGeom prst="rect">
            <a:avLst/>
          </a:prstGeom>
          <a:solidFill>
            <a:schemeClr val="lt1">
              <a:alpha val="349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7" name="Google Shape;287;g6f7c663d184b166b_22"/>
          <p:cNvPicPr preferRelativeResize="0"/>
          <p:nvPr/>
        </p:nvPicPr>
        <p:blipFill rotWithShape="1">
          <a:blip r:embed="rId5">
            <a:alphaModFix/>
          </a:blip>
          <a:srcRect l="77042" t="1852" r="6206" b="85778"/>
          <a:stretch/>
        </p:blipFill>
        <p:spPr>
          <a:xfrm rot="10">
            <a:off x="316802" y="261843"/>
            <a:ext cx="1447123" cy="1382968"/>
          </a:xfrm>
          <a:prstGeom prst="rect">
            <a:avLst/>
          </a:prstGeom>
          <a:noFill/>
          <a:ln>
            <a:noFill/>
          </a:ln>
        </p:spPr>
      </p:pic>
      <p:pic>
        <p:nvPicPr>
          <p:cNvPr id="288" name="Google Shape;288;g6f7c663d184b166b_22"/>
          <p:cNvPicPr preferRelativeResize="0"/>
          <p:nvPr/>
        </p:nvPicPr>
        <p:blipFill rotWithShape="1">
          <a:blip r:embed="rId6">
            <a:alphaModFix/>
          </a:blip>
          <a:srcRect l="58976" t="7014" r="25123" b="86782"/>
          <a:stretch/>
        </p:blipFill>
        <p:spPr>
          <a:xfrm>
            <a:off x="10175358" y="-11"/>
            <a:ext cx="1520456" cy="839972"/>
          </a:xfrm>
          <a:prstGeom prst="rect">
            <a:avLst/>
          </a:prstGeom>
          <a:noFill/>
          <a:ln>
            <a:noFill/>
          </a:ln>
        </p:spPr>
      </p:pic>
      <p:pic>
        <p:nvPicPr>
          <p:cNvPr id="289" name="Google Shape;289;g6f7c663d184b166b_22"/>
          <p:cNvPicPr preferRelativeResize="0"/>
          <p:nvPr/>
        </p:nvPicPr>
        <p:blipFill rotWithShape="1">
          <a:blip r:embed="rId7">
            <a:alphaModFix/>
          </a:blip>
          <a:srcRect l="76460" t="14390" r="6522" b="73057"/>
          <a:stretch/>
        </p:blipFill>
        <p:spPr>
          <a:xfrm>
            <a:off x="5055638" y="178664"/>
            <a:ext cx="1447123" cy="1382974"/>
          </a:xfrm>
          <a:prstGeom prst="rect">
            <a:avLst/>
          </a:prstGeom>
          <a:noFill/>
          <a:ln>
            <a:noFill/>
          </a:ln>
        </p:spPr>
      </p:pic>
      <p:pic>
        <p:nvPicPr>
          <p:cNvPr id="290" name="Google Shape;290;g6f7c663d184b166b_22"/>
          <p:cNvPicPr preferRelativeResize="0"/>
          <p:nvPr/>
        </p:nvPicPr>
        <p:blipFill rotWithShape="1">
          <a:blip r:embed="rId7">
            <a:alphaModFix/>
          </a:blip>
          <a:srcRect l="76460" t="14390" r="6522" b="73057"/>
          <a:stretch/>
        </p:blipFill>
        <p:spPr>
          <a:xfrm>
            <a:off x="1835161" y="178726"/>
            <a:ext cx="1447123" cy="1382974"/>
          </a:xfrm>
          <a:prstGeom prst="rect">
            <a:avLst/>
          </a:prstGeom>
          <a:noFill/>
          <a:ln>
            <a:noFill/>
          </a:ln>
        </p:spPr>
      </p:pic>
      <p:pic>
        <p:nvPicPr>
          <p:cNvPr id="291" name="Google Shape;291;g6f7c663d184b166b_22"/>
          <p:cNvPicPr preferRelativeResize="0"/>
          <p:nvPr/>
        </p:nvPicPr>
        <p:blipFill rotWithShape="1">
          <a:blip r:embed="rId5">
            <a:alphaModFix/>
          </a:blip>
          <a:srcRect l="77042" t="1852" r="6206" b="85778"/>
          <a:stretch/>
        </p:blipFill>
        <p:spPr>
          <a:xfrm rot="10">
            <a:off x="3445402" y="261861"/>
            <a:ext cx="1447123" cy="1382968"/>
          </a:xfrm>
          <a:prstGeom prst="rect">
            <a:avLst/>
          </a:prstGeom>
          <a:noFill/>
          <a:ln>
            <a:noFill/>
          </a:ln>
        </p:spPr>
      </p:pic>
      <p:sp>
        <p:nvSpPr>
          <p:cNvPr id="293" name="Google Shape;293;g6f7c663d184b166b_22"/>
          <p:cNvSpPr txBox="1"/>
          <p:nvPr/>
        </p:nvSpPr>
        <p:spPr>
          <a:xfrm>
            <a:off x="2693723" y="2309566"/>
            <a:ext cx="7213848" cy="1763063"/>
          </a:xfrm>
          <a:prstGeom prst="rect">
            <a:avLst/>
          </a:prstGeom>
          <a:noFill/>
          <a:ln>
            <a:noFill/>
          </a:ln>
        </p:spPr>
        <p:txBody>
          <a:bodyPr spcFirstLastPara="1" wrap="square" lIns="91425" tIns="45700" rIns="91425" bIns="45700" anchor="ctr" anchorCtr="0">
            <a:noAutofit/>
          </a:bodyPr>
          <a:lstStyle/>
          <a:p>
            <a:pPr marL="0" marR="0" lvl="0" indent="0" algn="ctr" rtl="0">
              <a:lnSpc>
                <a:spcPts val="8000"/>
              </a:lnSpc>
              <a:spcBef>
                <a:spcPts val="0"/>
              </a:spcBef>
              <a:spcAft>
                <a:spcPts val="0"/>
              </a:spcAft>
              <a:buClr>
                <a:schemeClr val="dk1"/>
              </a:buClr>
              <a:buSzPts val="5400"/>
              <a:buFont typeface="Arial"/>
              <a:buNone/>
            </a:pPr>
            <a:endParaRPr sz="3600" b="1" i="0" u="none" strike="noStrike" cap="none" dirty="0">
              <a:solidFill>
                <a:schemeClr val="dk1"/>
              </a:solidFill>
              <a:latin typeface="微軟正黑體" panose="020B0604030504040204" pitchFamily="34" charset="-120"/>
              <a:ea typeface="微軟正黑體" panose="020B0604030504040204" pitchFamily="34" charset="-120"/>
              <a:sym typeface="Arial"/>
            </a:endParaRPr>
          </a:p>
        </p:txBody>
      </p:sp>
      <p:sp>
        <p:nvSpPr>
          <p:cNvPr id="2" name="圓角矩形 1"/>
          <p:cNvSpPr/>
          <p:nvPr/>
        </p:nvSpPr>
        <p:spPr>
          <a:xfrm>
            <a:off x="1257698" y="2392680"/>
            <a:ext cx="9823902" cy="1858721"/>
          </a:xfrm>
          <a:prstGeom prst="roundRect">
            <a:avLst/>
          </a:prstGeom>
          <a:solidFill>
            <a:srgbClr val="93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chemeClr val="tx1"/>
                </a:solidFill>
                <a:latin typeface="微軟正黑體" panose="020B0604030504040204" pitchFamily="34" charset="-120"/>
                <a:ea typeface="微軟正黑體" panose="020B0604030504040204" pitchFamily="34" charset="-120"/>
              </a:rPr>
              <a:t>感謝</a:t>
            </a:r>
            <a:r>
              <a:rPr lang="zh-TW" altLang="en-US" sz="4800" b="1" dirty="0" smtClean="0">
                <a:solidFill>
                  <a:schemeClr val="tx1"/>
                </a:solidFill>
                <a:latin typeface="微軟正黑體" panose="020B0604030504040204" pitchFamily="34" charset="-120"/>
                <a:ea typeface="微軟正黑體" panose="020B0604030504040204" pitchFamily="34" charset="-120"/>
              </a:rPr>
              <a:t>聆聽</a:t>
            </a:r>
            <a:endParaRPr lang="zh-TW" altLang="en-US" sz="4800" b="1"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1" y="-1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140" name="Google Shape;140;p4"/>
          <p:cNvSpPr txBox="1"/>
          <p:nvPr/>
        </p:nvSpPr>
        <p:spPr>
          <a:xfrm>
            <a:off x="899503" y="1297084"/>
            <a:ext cx="10457100" cy="612736"/>
          </a:xfrm>
          <a:prstGeom prst="rect">
            <a:avLst/>
          </a:prstGeom>
          <a:noFill/>
          <a:ln>
            <a:noFill/>
          </a:ln>
        </p:spPr>
        <p:txBody>
          <a:bodyPr spcFirstLastPara="1" wrap="square" lIns="91425" tIns="45700" rIns="91425" bIns="45700" anchor="t" anchorCtr="0">
            <a:noAutofit/>
          </a:bodyPr>
          <a:lstStyle/>
          <a:p>
            <a:pPr lvl="0">
              <a:buClr>
                <a:srgbClr val="3A3838"/>
              </a:buClr>
              <a:buSzPts val="2200"/>
            </a:pPr>
            <a:r>
              <a:rPr lang="zh-TW" altLang="en-US" sz="3200" b="1" dirty="0">
                <a:solidFill>
                  <a:srgbClr val="3A3838"/>
                </a:solidFill>
                <a:latin typeface="微軟正黑體" panose="020B0604030504040204" pitchFamily="34" charset="-120"/>
                <a:ea typeface="微軟正黑體" panose="020B0604030504040204" pitchFamily="34" charset="-120"/>
                <a:cs typeface="Arimo"/>
                <a:sym typeface="Arimo"/>
              </a:rPr>
              <a:t>（一）資料科學的發展</a:t>
            </a:r>
            <a:endParaRPr sz="3200" b="1" dirty="0">
              <a:solidFill>
                <a:srgbClr val="3A3838"/>
              </a:solidFill>
              <a:latin typeface="微軟正黑體" panose="020B0604030504040204" pitchFamily="34" charset="-120"/>
              <a:ea typeface="微軟正黑體" panose="020B0604030504040204" pitchFamily="34" charset="-120"/>
              <a:cs typeface="Arimo"/>
              <a:sym typeface="Arimo"/>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644659" y="457080"/>
            <a:ext cx="4878429" cy="646290"/>
          </a:xfrm>
          <a:prstGeom prst="rect">
            <a:avLst/>
          </a:prstGeom>
          <a:solidFill>
            <a:srgbClr val="FFF8EF"/>
          </a:solidFill>
          <a:ln>
            <a:noFill/>
          </a:ln>
        </p:spPr>
        <p:txBody>
          <a:bodyPr spcFirstLastPara="1" wrap="square" lIns="91425" tIns="45700" rIns="91425" bIns="45700" anchor="t" anchorCtr="0">
            <a:spAutoFit/>
          </a:bodyPr>
          <a:lstStyle/>
          <a:p>
            <a:pPr lvl="0"/>
            <a:r>
              <a:rPr lang="zh-TW" sz="3600" b="1" dirty="0">
                <a:solidFill>
                  <a:srgbClr val="595959"/>
                </a:solidFill>
                <a:latin typeface="微軟正黑體" panose="020B0604030504040204" pitchFamily="34" charset="-120"/>
                <a:ea typeface="微軟正黑體" panose="020B0604030504040204" pitchFamily="34" charset="-120"/>
                <a:sym typeface="Arial"/>
              </a:rPr>
              <a:t>       壹</a:t>
            </a:r>
            <a:r>
              <a:rPr lang="zh-TW" sz="3600" b="1" dirty="0" smtClean="0">
                <a:solidFill>
                  <a:srgbClr val="595959"/>
                </a:solidFill>
                <a:latin typeface="微軟正黑體" panose="020B0604030504040204" pitchFamily="34" charset="-120"/>
                <a:ea typeface="微軟正黑體" panose="020B0604030504040204" pitchFamily="34" charset="-120"/>
                <a:sym typeface="Arial"/>
              </a:rPr>
              <a:t>、</a:t>
            </a:r>
            <a:r>
              <a:rPr lang="zh-TW" altLang="en-US" sz="3600" b="1" dirty="0">
                <a:solidFill>
                  <a:srgbClr val="595959"/>
                </a:solidFill>
                <a:latin typeface="微軟正黑體" panose="020B0604030504040204" pitchFamily="34" charset="-120"/>
                <a:ea typeface="微軟正黑體" panose="020B0604030504040204" pitchFamily="34" charset="-120"/>
              </a:rPr>
              <a:t>現況背景</a:t>
            </a:r>
            <a:r>
              <a:rPr lang="zh-TW" altLang="en-US" sz="3600" b="1" dirty="0" smtClean="0">
                <a:solidFill>
                  <a:srgbClr val="595959"/>
                </a:solidFill>
                <a:latin typeface="微軟正黑體" panose="020B0604030504040204" pitchFamily="34" charset="-120"/>
                <a:ea typeface="微軟正黑體" panose="020B0604030504040204" pitchFamily="34" charset="-120"/>
              </a:rPr>
              <a:t>分析</a:t>
            </a:r>
            <a:endParaRPr sz="3600" b="1" dirty="0">
              <a:solidFill>
                <a:srgbClr val="595959"/>
              </a:solidFill>
              <a:latin typeface="微軟正黑體" panose="020B0604030504040204" pitchFamily="34" charset="-120"/>
              <a:ea typeface="微軟正黑體" panose="020B0604030504040204" pitchFamily="34" charset="-120"/>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741619" y="1944872"/>
            <a:ext cx="6822963" cy="3677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1200"/>
              </a:spcBef>
              <a:buClrTx/>
              <a:defRPr/>
            </a:pPr>
            <a:r>
              <a:rPr kumimoji="0" lang="zh-TW"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聯合國教科文組織於</a:t>
            </a:r>
            <a:r>
              <a:rPr kumimoji="0" lang="en-US"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2019</a:t>
            </a:r>
            <a:r>
              <a:rPr kumimoji="0" lang="zh-TW" altLang="en-US" sz="3000" b="0" i="0" u="none" strike="noStrike" kern="1200" cap="none" spc="0" normalizeH="0" baseline="0" noProof="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年發表「人工智慧</a:t>
            </a:r>
            <a:r>
              <a:rPr kumimoji="0" lang="zh-TW" altLang="en-US"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與教育</a:t>
            </a:r>
            <a:r>
              <a:rPr kumimoji="0" lang="zh-TW" altLang="en-US" sz="3000" b="0" i="0" u="none" strike="noStrike" kern="1200" cap="none" spc="0" normalizeH="0" baseline="0" noProof="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的共識」</a:t>
            </a:r>
            <a:r>
              <a:rPr kumimoji="0" lang="en-US" altLang="zh-TW" sz="3000" b="0" i="0" u="none" strike="noStrike" kern="1200" cap="none" spc="0" normalizeH="0" baseline="0" noProof="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2021</a:t>
            </a:r>
            <a:r>
              <a:rPr kumimoji="0" lang="zh-TW"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年發表「人工智能與教育</a:t>
            </a:r>
            <a:r>
              <a:rPr kumimoji="0" lang="en-US"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 </a:t>
            </a:r>
            <a:r>
              <a:rPr kumimoji="0" lang="zh-TW"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政策制定者指南 」報告書</a:t>
            </a:r>
            <a:endParaRPr kumimoji="0" lang="en-US"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lvl="0">
              <a:lnSpc>
                <a:spcPct val="100000"/>
              </a:lnSpc>
              <a:spcBef>
                <a:spcPts val="1200"/>
              </a:spcBef>
              <a:buClrTx/>
              <a:defRPr/>
            </a:pPr>
            <a:r>
              <a:rPr lang="zh-TW" altLang="en-US" sz="3000" dirty="0" smtClean="0">
                <a:solidFill>
                  <a:sysClr val="windowText" lastClr="000000"/>
                </a:solidFill>
                <a:latin typeface="微軟正黑體" panose="020B0604030504040204" pitchFamily="34" charset="-120"/>
                <a:ea typeface="微軟正黑體" panose="020B0604030504040204" pitchFamily="34" charset="-120"/>
              </a:rPr>
              <a:t>人工智慧</a:t>
            </a:r>
            <a:r>
              <a:rPr lang="zh-TW" altLang="en-US" sz="3000" dirty="0">
                <a:solidFill>
                  <a:sysClr val="windowText" lastClr="000000"/>
                </a:solidFill>
                <a:latin typeface="微軟正黑體" panose="020B0604030504040204" pitchFamily="34" charset="-120"/>
                <a:ea typeface="微軟正黑體" panose="020B0604030504040204" pitchFamily="34" charset="-120"/>
              </a:rPr>
              <a:t>為基礎推動循證</a:t>
            </a:r>
            <a:r>
              <a:rPr lang="en-US" altLang="zh-TW" sz="3000" dirty="0">
                <a:solidFill>
                  <a:sysClr val="windowText" lastClr="000000"/>
                </a:solidFill>
                <a:latin typeface="微軟正黑體" panose="020B0604030504040204" pitchFamily="34" charset="-120"/>
                <a:ea typeface="微軟正黑體" panose="020B0604030504040204" pitchFamily="34" charset="-120"/>
              </a:rPr>
              <a:t>(</a:t>
            </a:r>
            <a:r>
              <a:rPr lang="en-US" altLang="zh-TW" sz="3000" dirty="0" err="1">
                <a:solidFill>
                  <a:sysClr val="windowText" lastClr="000000"/>
                </a:solidFill>
                <a:latin typeface="微軟正黑體" panose="020B0604030504040204" pitchFamily="34" charset="-120"/>
                <a:ea typeface="微軟正黑體" panose="020B0604030504040204" pitchFamily="34" charset="-120"/>
              </a:rPr>
              <a:t>evandeance</a:t>
            </a:r>
            <a:r>
              <a:rPr lang="en-US" altLang="zh-TW" sz="3000" dirty="0">
                <a:solidFill>
                  <a:sysClr val="windowText" lastClr="000000"/>
                </a:solidFill>
                <a:latin typeface="微軟正黑體" panose="020B0604030504040204" pitchFamily="34" charset="-120"/>
                <a:ea typeface="微軟正黑體" panose="020B0604030504040204" pitchFamily="34" charset="-120"/>
              </a:rPr>
              <a:t>-based)</a:t>
            </a:r>
            <a:r>
              <a:rPr lang="zh-TW" altLang="en-US" sz="3000" dirty="0">
                <a:solidFill>
                  <a:sysClr val="windowText" lastClr="000000"/>
                </a:solidFill>
                <a:latin typeface="微軟正黑體" panose="020B0604030504040204" pitchFamily="34" charset="-120"/>
                <a:ea typeface="微軟正黑體" panose="020B0604030504040204" pitchFamily="34" charset="-120"/>
              </a:rPr>
              <a:t>政策的擬定</a:t>
            </a:r>
          </a:p>
          <a:p>
            <a:pPr lvl="0">
              <a:lnSpc>
                <a:spcPct val="100000"/>
              </a:lnSpc>
              <a:spcBef>
                <a:spcPts val="1200"/>
              </a:spcBef>
              <a:buClrTx/>
              <a:defRPr/>
            </a:pPr>
            <a:r>
              <a:rPr lang="zh-TW" altLang="en-US" sz="3000" dirty="0">
                <a:solidFill>
                  <a:sysClr val="windowText" lastClr="000000"/>
                </a:solidFill>
                <a:latin typeface="微軟正黑體" panose="020B0604030504040204" pitchFamily="34" charset="-120"/>
                <a:ea typeface="微軟正黑體" panose="020B0604030504040204" pitchFamily="34" charset="-120"/>
              </a:rPr>
              <a:t>利用人工智慧實現</a:t>
            </a:r>
            <a:r>
              <a:rPr lang="en-US" altLang="zh-TW" sz="3000" dirty="0">
                <a:solidFill>
                  <a:sysClr val="windowText" lastClr="000000"/>
                </a:solidFill>
                <a:latin typeface="微軟正黑體" panose="020B0604030504040204" pitchFamily="34" charset="-120"/>
                <a:ea typeface="微軟正黑體" panose="020B0604030504040204" pitchFamily="34" charset="-120"/>
              </a:rPr>
              <a:t>SDG4(</a:t>
            </a:r>
            <a:r>
              <a:rPr lang="zh-TW" altLang="en-US" sz="3000" dirty="0">
                <a:solidFill>
                  <a:sysClr val="windowText" lastClr="000000"/>
                </a:solidFill>
                <a:latin typeface="微軟正黑體" panose="020B0604030504040204" pitchFamily="34" charset="-120"/>
                <a:ea typeface="微軟正黑體" panose="020B0604030504040204" pitchFamily="34" charset="-120"/>
              </a:rPr>
              <a:t>優質教育</a:t>
            </a:r>
            <a:r>
              <a:rPr lang="en-US" altLang="zh-TW" sz="3000" dirty="0">
                <a:solidFill>
                  <a:sysClr val="windowText" lastClr="000000"/>
                </a:solidFill>
                <a:latin typeface="微軟正黑體" panose="020B0604030504040204" pitchFamily="34" charset="-120"/>
                <a:ea typeface="微軟正黑體" panose="020B0604030504040204" pitchFamily="34" charset="-120"/>
              </a:rPr>
              <a:t>)</a:t>
            </a:r>
          </a:p>
          <a:p>
            <a:pPr>
              <a:lnSpc>
                <a:spcPct val="100000"/>
              </a:lnSpc>
              <a:spcBef>
                <a:spcPts val="1200"/>
              </a:spcBef>
              <a:buClrTx/>
              <a:defRPr/>
            </a:pPr>
            <a:r>
              <a:rPr lang="zh-TW" altLang="en-US" sz="3200" b="1" dirty="0">
                <a:solidFill>
                  <a:srgbClr val="3A3838"/>
                </a:solidFill>
                <a:latin typeface="微軟正黑體" panose="020B0604030504040204" pitchFamily="34" charset="-120"/>
                <a:ea typeface="微軟正黑體" panose="020B0604030504040204" pitchFamily="34" charset="-120"/>
                <a:cs typeface="Arimo"/>
                <a:sym typeface="Arimo"/>
              </a:rPr>
              <a:t>（二）學習科學與數位學習平台的興起</a:t>
            </a:r>
            <a:endParaRPr lang="zh-TW" altLang="en-US" sz="3200" b="1" kern="0" dirty="0">
              <a:solidFill>
                <a:srgbClr val="3A3838"/>
              </a:solidFill>
              <a:latin typeface="微軟正黑體" panose="020B0604030504040204" pitchFamily="34" charset="-120"/>
              <a:ea typeface="微軟正黑體" panose="020B0604030504040204" pitchFamily="34" charset="-120"/>
              <a:cs typeface="Arimo"/>
              <a:sym typeface="Arimo"/>
            </a:endParaRPr>
          </a:p>
          <a:p>
            <a:pPr lvl="0">
              <a:lnSpc>
                <a:spcPct val="100000"/>
              </a:lnSpc>
              <a:spcBef>
                <a:spcPts val="1200"/>
              </a:spcBef>
              <a:buClrTx/>
              <a:defRPr/>
            </a:pPr>
            <a:endParaRPr kumimoji="0" lang="en-US" altLang="zh-TW" sz="3000" b="0"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7"/>
          <a:stretch>
            <a:fillRect/>
          </a:stretch>
        </p:blipFill>
        <p:spPr>
          <a:xfrm>
            <a:off x="7559651" y="948782"/>
            <a:ext cx="2087132" cy="2948487"/>
          </a:xfrm>
          <a:prstGeom prst="rect">
            <a:avLst/>
          </a:prstGeom>
        </p:spPr>
      </p:pic>
      <p:pic>
        <p:nvPicPr>
          <p:cNvPr id="21" name="圖片 20"/>
          <p:cNvPicPr>
            <a:picLocks noChangeAspect="1"/>
          </p:cNvPicPr>
          <p:nvPr/>
        </p:nvPicPr>
        <p:blipFill>
          <a:blip r:embed="rId8"/>
          <a:stretch>
            <a:fillRect/>
          </a:stretch>
        </p:blipFill>
        <p:spPr>
          <a:xfrm>
            <a:off x="9944131" y="908103"/>
            <a:ext cx="2111939" cy="2819547"/>
          </a:xfrm>
          <a:prstGeom prst="rect">
            <a:avLst/>
          </a:prstGeom>
        </p:spPr>
      </p:pic>
      <p:pic>
        <p:nvPicPr>
          <p:cNvPr id="2" name="圖片 1"/>
          <p:cNvPicPr>
            <a:picLocks noChangeAspect="1"/>
          </p:cNvPicPr>
          <p:nvPr/>
        </p:nvPicPr>
        <p:blipFill>
          <a:blip r:embed="rId9"/>
          <a:stretch>
            <a:fillRect/>
          </a:stretch>
        </p:blipFill>
        <p:spPr>
          <a:xfrm>
            <a:off x="7565207" y="4207405"/>
            <a:ext cx="3791396" cy="19686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0" y="0"/>
            <a:ext cx="12192002" cy="6858000"/>
          </a:xfrm>
          <a:prstGeom prst="rect">
            <a:avLst/>
          </a:prstGeom>
          <a:noFill/>
          <a:ln>
            <a:noFill/>
          </a:ln>
        </p:spPr>
      </p:pic>
      <p:sp>
        <p:nvSpPr>
          <p:cNvPr id="132" name="Google Shape;132;p4"/>
          <p:cNvSpPr/>
          <p:nvPr/>
        </p:nvSpPr>
        <p:spPr>
          <a:xfrm>
            <a:off x="429768" y="768380"/>
            <a:ext cx="11452148" cy="5717769"/>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sp>
        <p:nvSpPr>
          <p:cNvPr id="140" name="Google Shape;140;p4"/>
          <p:cNvSpPr txBox="1"/>
          <p:nvPr/>
        </p:nvSpPr>
        <p:spPr>
          <a:xfrm>
            <a:off x="1311546" y="1217642"/>
            <a:ext cx="10457100" cy="612736"/>
          </a:xfrm>
          <a:prstGeom prst="rect">
            <a:avLst/>
          </a:prstGeom>
          <a:noFill/>
          <a:ln>
            <a:noFill/>
          </a:ln>
        </p:spPr>
        <p:txBody>
          <a:bodyPr spcFirstLastPara="1" wrap="square" lIns="91425" tIns="45700" rIns="91425" bIns="45700" anchor="t" anchorCtr="0">
            <a:noAutofit/>
          </a:bodyPr>
          <a:lstStyle/>
          <a:p>
            <a:pPr lvl="0">
              <a:buClr>
                <a:srgbClr val="3A3838"/>
              </a:buClr>
              <a:buSzPts val="2200"/>
            </a:pPr>
            <a:endParaRPr kumimoji="0" sz="3200" b="1"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2" y="445236"/>
            <a:ext cx="5196588" cy="646290"/>
          </a:xfrm>
          <a:prstGeom prst="rect">
            <a:avLst/>
          </a:prstGeom>
          <a:noFill/>
          <a:ln>
            <a:noFill/>
          </a:ln>
        </p:spPr>
        <p:txBody>
          <a:bodyPr spcFirstLastPara="1" wrap="square" lIns="91425" tIns="45700" rIns="91425" bIns="45700" anchor="t" anchorCtr="0">
            <a:spAutoFit/>
          </a:bodyPr>
          <a:lstStyle/>
          <a:p>
            <a:pPr lvl="0"/>
            <a:r>
              <a:rPr lang="zh-TW" altLang="en-US" sz="3600" b="1" dirty="0">
                <a:solidFill>
                  <a:srgbClr val="595959"/>
                </a:solidFill>
                <a:latin typeface="微軟正黑體" panose="020B0604030504040204" pitchFamily="34" charset="-120"/>
                <a:ea typeface="微軟正黑體" panose="020B0604030504040204" pitchFamily="34" charset="-120"/>
              </a:rPr>
              <a:t>貳、本校</a:t>
            </a:r>
            <a:r>
              <a:rPr lang="zh-TW" altLang="en-US" sz="3600" b="1" dirty="0" smtClean="0">
                <a:solidFill>
                  <a:srgbClr val="595959"/>
                </a:solidFill>
                <a:latin typeface="微軟正黑體" panose="020B0604030504040204" pitchFamily="34" charset="-120"/>
                <a:ea typeface="微軟正黑體" panose="020B0604030504040204" pitchFamily="34" charset="-120"/>
              </a:rPr>
              <a:t>發展有利基礎</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1089091" y="1883457"/>
            <a:ext cx="10191996" cy="4598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1200"/>
              </a:spcBef>
              <a:buClrTx/>
            </a:pPr>
            <a:r>
              <a:rPr lang="en-US" altLang="zh-TW" sz="30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3000" dirty="0" smtClean="0">
                <a:solidFill>
                  <a:sysClr val="windowText" lastClr="000000"/>
                </a:solidFill>
                <a:latin typeface="微軟正黑體" panose="020B0604030504040204" pitchFamily="34" charset="-120"/>
                <a:ea typeface="微軟正黑體" panose="020B0604030504040204" pitchFamily="34" charset="-120"/>
              </a:rPr>
              <a:t>、教育部</a:t>
            </a:r>
            <a:r>
              <a:rPr lang="zh-TW" altLang="en-US" sz="3000" dirty="0">
                <a:solidFill>
                  <a:sysClr val="windowText" lastClr="000000"/>
                </a:solidFill>
                <a:latin typeface="微軟正黑體" panose="020B0604030504040204" pitchFamily="34" charset="-120"/>
                <a:ea typeface="微軟正黑體" panose="020B0604030504040204" pitchFamily="34" charset="-120"/>
              </a:rPr>
              <a:t>委託國立臺中教育大學（</a:t>
            </a:r>
            <a:r>
              <a:rPr lang="en-US" altLang="zh-TW" sz="3000" dirty="0">
                <a:solidFill>
                  <a:sysClr val="windowText" lastClr="000000"/>
                </a:solidFill>
                <a:latin typeface="微軟正黑體" panose="020B0604030504040204" pitchFamily="34" charset="-120"/>
                <a:ea typeface="微軟正黑體" panose="020B0604030504040204" pitchFamily="34" charset="-120"/>
              </a:rPr>
              <a:t>NTCU</a:t>
            </a:r>
            <a:r>
              <a:rPr lang="zh-TW" altLang="en-US" sz="3000" dirty="0">
                <a:solidFill>
                  <a:sysClr val="windowText" lastClr="000000"/>
                </a:solidFill>
                <a:latin typeface="微軟正黑體" panose="020B0604030504040204" pitchFamily="34" charset="-120"/>
                <a:ea typeface="微軟正黑體" panose="020B0604030504040204" pitchFamily="34" charset="-120"/>
              </a:rPr>
              <a:t>）開發</a:t>
            </a:r>
            <a:r>
              <a:rPr lang="zh-TW" altLang="en-US" sz="3000" b="1" dirty="0">
                <a:solidFill>
                  <a:srgbClr val="FF0000"/>
                </a:solidFill>
                <a:latin typeface="微軟正黑體" panose="020B0604030504040204" pitchFamily="34" charset="-120"/>
                <a:ea typeface="微軟正黑體" panose="020B0604030504040204" pitchFamily="34" charset="-120"/>
              </a:rPr>
              <a:t>因材網數位適性學習</a:t>
            </a:r>
            <a:r>
              <a:rPr lang="zh-TW" altLang="en-US" sz="3000" b="1" dirty="0" smtClean="0">
                <a:solidFill>
                  <a:srgbClr val="FF0000"/>
                </a:solidFill>
                <a:latin typeface="微軟正黑體" panose="020B0604030504040204" pitchFamily="34" charset="-120"/>
                <a:ea typeface="微軟正黑體" panose="020B0604030504040204" pitchFamily="34" charset="-120"/>
              </a:rPr>
              <a:t>平台</a:t>
            </a:r>
            <a:r>
              <a:rPr lang="zh-TW" altLang="en-US" sz="3000" dirty="0" smtClean="0">
                <a:solidFill>
                  <a:sysClr val="windowText" lastClr="000000"/>
                </a:solidFill>
                <a:latin typeface="微軟正黑體" panose="020B0604030504040204" pitchFamily="34" charset="-120"/>
                <a:ea typeface="微軟正黑體" panose="020B0604030504040204" pitchFamily="34" charset="-120"/>
              </a:rPr>
              <a:t>（</a:t>
            </a:r>
            <a:r>
              <a:rPr lang="en-US" altLang="zh-TW" sz="3000" dirty="0" smtClean="0">
                <a:solidFill>
                  <a:sysClr val="windowText" lastClr="000000"/>
                </a:solidFill>
                <a:latin typeface="微軟正黑體" panose="020B0604030504040204" pitchFamily="34" charset="-120"/>
                <a:ea typeface="微軟正黑體" panose="020B0604030504040204" pitchFamily="34" charset="-120"/>
              </a:rPr>
              <a:t>Taiwan </a:t>
            </a:r>
            <a:r>
              <a:rPr lang="en-US" altLang="zh-TW" sz="3000" dirty="0">
                <a:solidFill>
                  <a:sysClr val="windowText" lastClr="000000"/>
                </a:solidFill>
                <a:latin typeface="微軟正黑體" panose="020B0604030504040204" pitchFamily="34" charset="-120"/>
                <a:ea typeface="微軟正黑體" panose="020B0604030504040204" pitchFamily="34" charset="-120"/>
              </a:rPr>
              <a:t>Adaptive Learning Platform, </a:t>
            </a:r>
            <a:r>
              <a:rPr lang="en-US" altLang="zh-TW" sz="3000">
                <a:solidFill>
                  <a:sysClr val="windowText" lastClr="000000"/>
                </a:solidFill>
                <a:latin typeface="微軟正黑體" panose="020B0604030504040204" pitchFamily="34" charset="-120"/>
                <a:ea typeface="微軟正黑體" panose="020B0604030504040204" pitchFamily="34" charset="-120"/>
              </a:rPr>
              <a:t>TALP</a:t>
            </a:r>
            <a:r>
              <a:rPr lang="zh-TW" altLang="en-US" sz="3000" smtClean="0">
                <a:solidFill>
                  <a:sysClr val="windowText" lastClr="000000"/>
                </a:solidFill>
                <a:latin typeface="微軟正黑體" panose="020B0604030504040204" pitchFamily="34" charset="-120"/>
                <a:ea typeface="微軟正黑體" panose="020B0604030504040204" pitchFamily="34" charset="-120"/>
              </a:rPr>
              <a:t>）</a:t>
            </a:r>
            <a:r>
              <a:rPr lang="en-US" altLang="zh-TW" sz="3000" b="1" smtClean="0">
                <a:solidFill>
                  <a:srgbClr val="FF0000"/>
                </a:solidFill>
                <a:latin typeface="微軟正黑體" panose="020B0604030504040204" pitchFamily="34" charset="-120"/>
                <a:ea typeface="微軟正黑體" panose="020B0604030504040204" pitchFamily="34" charset="-120"/>
              </a:rPr>
              <a:t>4376</a:t>
            </a:r>
            <a:r>
              <a:rPr lang="zh-TW" altLang="en-US" sz="3000" b="1" dirty="0">
                <a:solidFill>
                  <a:srgbClr val="FF0000"/>
                </a:solidFill>
                <a:latin typeface="微軟正黑體" panose="020B0604030504040204" pitchFamily="34" charset="-120"/>
                <a:ea typeface="微軟正黑體" panose="020B0604030504040204" pitchFamily="34" charset="-120"/>
              </a:rPr>
              <a:t>所學校共</a:t>
            </a:r>
            <a:r>
              <a:rPr lang="en-US" altLang="zh-TW" sz="3000" b="1" dirty="0">
                <a:solidFill>
                  <a:srgbClr val="FF0000"/>
                </a:solidFill>
                <a:latin typeface="微軟正黑體" panose="020B0604030504040204" pitchFamily="34" charset="-120"/>
                <a:ea typeface="微軟正黑體" panose="020B0604030504040204" pitchFamily="34" charset="-120"/>
              </a:rPr>
              <a:t>246</a:t>
            </a:r>
            <a:r>
              <a:rPr lang="zh-TW" altLang="en-US" sz="3000" b="1" dirty="0">
                <a:solidFill>
                  <a:srgbClr val="FF0000"/>
                </a:solidFill>
                <a:latin typeface="微軟正黑體" panose="020B0604030504040204" pitchFamily="34" charset="-120"/>
                <a:ea typeface="微軟正黑體" panose="020B0604030504040204" pitchFamily="34" charset="-120"/>
              </a:rPr>
              <a:t>萬多人</a:t>
            </a:r>
            <a:r>
              <a:rPr lang="zh-TW" altLang="en-US" sz="3000" dirty="0">
                <a:latin typeface="微軟正黑體" panose="020B0604030504040204" pitchFamily="34" charset="-120"/>
                <a:ea typeface="微軟正黑體" panose="020B0604030504040204" pitchFamily="34" charset="-120"/>
              </a:rPr>
              <a:t>註冊因材網帳號</a:t>
            </a:r>
            <a:r>
              <a:rPr lang="zh-TW" altLang="en-US" sz="3000" dirty="0">
                <a:solidFill>
                  <a:sysClr val="windowText" lastClr="000000"/>
                </a:solidFill>
                <a:latin typeface="微軟正黑體" panose="020B0604030504040204" pitchFamily="34" charset="-120"/>
                <a:ea typeface="微軟正黑體" panose="020B0604030504040204" pitchFamily="34" charset="-120"/>
              </a:rPr>
              <a:t>，是目前國內公部門中最大的數位學習平台。</a:t>
            </a:r>
          </a:p>
          <a:p>
            <a:pPr lvl="0" algn="just">
              <a:lnSpc>
                <a:spcPct val="100000"/>
              </a:lnSpc>
              <a:spcBef>
                <a:spcPts val="1200"/>
              </a:spcBef>
              <a:buClrTx/>
            </a:pPr>
            <a:r>
              <a:rPr lang="en-US" altLang="zh-TW" sz="30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3000" dirty="0" smtClean="0">
                <a:solidFill>
                  <a:sysClr val="windowText" lastClr="000000"/>
                </a:solidFill>
                <a:latin typeface="微軟正黑體" panose="020B0604030504040204" pitchFamily="34" charset="-120"/>
                <a:ea typeface="微軟正黑體" panose="020B0604030504040204" pitchFamily="34" charset="-120"/>
              </a:rPr>
              <a:t>、臺</a:t>
            </a:r>
            <a:r>
              <a:rPr lang="zh-TW" altLang="en-US" sz="3000" dirty="0">
                <a:solidFill>
                  <a:sysClr val="windowText" lastClr="000000"/>
                </a:solidFill>
                <a:latin typeface="微軟正黑體" panose="020B0604030504040204" pitchFamily="34" charset="-120"/>
                <a:ea typeface="微軟正黑體" panose="020B0604030504040204" pitchFamily="34" charset="-120"/>
              </a:rPr>
              <a:t>中教育大學測統中心自民國</a:t>
            </a:r>
            <a:r>
              <a:rPr lang="en-US" altLang="zh-TW" sz="3000" dirty="0">
                <a:solidFill>
                  <a:sysClr val="windowText" lastClr="000000"/>
                </a:solidFill>
                <a:latin typeface="微軟正黑體" panose="020B0604030504040204" pitchFamily="34" charset="-120"/>
                <a:ea typeface="微軟正黑體" panose="020B0604030504040204" pitchFamily="34" charset="-120"/>
              </a:rPr>
              <a:t>107</a:t>
            </a:r>
            <a:r>
              <a:rPr lang="zh-TW" altLang="en-US" sz="3000" dirty="0">
                <a:solidFill>
                  <a:sysClr val="windowText" lastClr="000000"/>
                </a:solidFill>
                <a:latin typeface="微軟正黑體" panose="020B0604030504040204" pitchFamily="34" charset="-120"/>
                <a:ea typeface="微軟正黑體" panose="020B0604030504040204" pitchFamily="34" charset="-120"/>
              </a:rPr>
              <a:t>年起承攬辦理</a:t>
            </a:r>
            <a:r>
              <a:rPr lang="zh-TW" altLang="en-US" sz="3000" b="1" dirty="0">
                <a:solidFill>
                  <a:srgbClr val="FF0000"/>
                </a:solidFill>
                <a:latin typeface="微軟正黑體" panose="020B0604030504040204" pitchFamily="34" charset="-120"/>
                <a:ea typeface="微軟正黑體" panose="020B0604030504040204" pitchFamily="34" charset="-120"/>
              </a:rPr>
              <a:t>縣市學力檢測業務</a:t>
            </a:r>
            <a:r>
              <a:rPr lang="zh-TW" altLang="en-US" sz="3000" dirty="0">
                <a:solidFill>
                  <a:sysClr val="windowText" lastClr="000000"/>
                </a:solidFill>
                <a:latin typeface="微軟正黑體" panose="020B0604030504040204" pitchFamily="34" charset="-120"/>
                <a:ea typeface="微軟正黑體" panose="020B0604030504040204" pitchFamily="34" charset="-120"/>
              </a:rPr>
              <a:t>，</a:t>
            </a:r>
            <a:r>
              <a:rPr lang="en-US" altLang="zh-TW" sz="3000" dirty="0">
                <a:solidFill>
                  <a:sysClr val="windowText" lastClr="000000"/>
                </a:solidFill>
                <a:latin typeface="微軟正黑體" panose="020B0604030504040204" pitchFamily="34" charset="-120"/>
                <a:ea typeface="微軟正黑體" panose="020B0604030504040204" pitchFamily="34" charset="-120"/>
              </a:rPr>
              <a:t>111</a:t>
            </a:r>
            <a:r>
              <a:rPr lang="zh-TW" altLang="en-US" sz="3000" dirty="0">
                <a:solidFill>
                  <a:sysClr val="windowText" lastClr="000000"/>
                </a:solidFill>
                <a:latin typeface="微軟正黑體" panose="020B0604030504040204" pitchFamily="34" charset="-120"/>
                <a:ea typeface="微軟正黑體" panose="020B0604030504040204" pitchFamily="34" charset="-120"/>
              </a:rPr>
              <a:t>學年度全國</a:t>
            </a:r>
            <a:r>
              <a:rPr lang="en-US" altLang="zh-TW" sz="3000" dirty="0">
                <a:solidFill>
                  <a:sysClr val="windowText" lastClr="000000"/>
                </a:solidFill>
                <a:latin typeface="微軟正黑體" panose="020B0604030504040204" pitchFamily="34" charset="-120"/>
                <a:ea typeface="微軟正黑體" panose="020B0604030504040204" pitchFamily="34" charset="-120"/>
              </a:rPr>
              <a:t>22</a:t>
            </a:r>
            <a:r>
              <a:rPr lang="zh-TW" altLang="en-US" sz="3000" dirty="0">
                <a:solidFill>
                  <a:sysClr val="windowText" lastClr="000000"/>
                </a:solidFill>
                <a:latin typeface="微軟正黑體" panose="020B0604030504040204" pitchFamily="34" charset="-120"/>
                <a:ea typeface="微軟正黑體" panose="020B0604030504040204" pitchFamily="34" charset="-120"/>
              </a:rPr>
              <a:t>縣市共有</a:t>
            </a:r>
            <a:r>
              <a:rPr lang="en-US" altLang="zh-TW" sz="3000" dirty="0">
                <a:solidFill>
                  <a:sysClr val="windowText" lastClr="000000"/>
                </a:solidFill>
                <a:latin typeface="微軟正黑體" panose="020B0604030504040204" pitchFamily="34" charset="-120"/>
                <a:ea typeface="微軟正黑體" panose="020B0604030504040204" pitchFamily="34" charset="-120"/>
              </a:rPr>
              <a:t>15</a:t>
            </a:r>
            <a:r>
              <a:rPr lang="zh-TW" altLang="en-US" sz="3000" dirty="0">
                <a:solidFill>
                  <a:sysClr val="windowText" lastClr="000000"/>
                </a:solidFill>
                <a:latin typeface="微軟正黑體" panose="020B0604030504040204" pitchFamily="34" charset="-120"/>
                <a:ea typeface="微軟正黑體" panose="020B0604030504040204" pitchFamily="34" charset="-120"/>
              </a:rPr>
              <a:t>縣市參加，保有多年的學生學習表現數據。</a:t>
            </a:r>
          </a:p>
        </p:txBody>
      </p:sp>
    </p:spTree>
    <p:extLst>
      <p:ext uri="{BB962C8B-B14F-4D97-AF65-F5344CB8AC3E}">
        <p14:creationId xmlns:p14="http://schemas.microsoft.com/office/powerpoint/2010/main" val="154160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0" y="23677"/>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2" y="445236"/>
            <a:ext cx="5196588"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貳、本校</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發展有利基礎</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1120588" y="1468033"/>
            <a:ext cx="9842432" cy="40087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buClrTx/>
            </a:pPr>
            <a:r>
              <a:rPr lang="en-US" altLang="zh-TW"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dirty="0" smtClean="0">
                <a:solidFill>
                  <a:sysClr val="windowText" lastClr="000000"/>
                </a:solidFill>
                <a:latin typeface="微軟正黑體" panose="020B0604030504040204" pitchFamily="34" charset="-120"/>
                <a:ea typeface="微軟正黑體" panose="020B0604030504040204" pitchFamily="34" charset="-120"/>
              </a:rPr>
              <a:t>、本校</a:t>
            </a:r>
            <a:r>
              <a:rPr lang="en-US" altLang="zh-TW" dirty="0">
                <a:solidFill>
                  <a:sysClr val="windowText" lastClr="000000"/>
                </a:solidFill>
                <a:latin typeface="微軟正黑體" panose="020B0604030504040204" pitchFamily="34" charset="-120"/>
                <a:ea typeface="微軟正黑體" panose="020B0604030504040204" pitchFamily="34" charset="-120"/>
              </a:rPr>
              <a:t>107</a:t>
            </a:r>
            <a:r>
              <a:rPr lang="zh-TW" altLang="en-US" dirty="0">
                <a:solidFill>
                  <a:sysClr val="windowText" lastClr="000000"/>
                </a:solidFill>
                <a:latin typeface="微軟正黑體" panose="020B0604030504040204" pitchFamily="34" charset="-120"/>
                <a:ea typeface="微軟正黑體" panose="020B0604030504040204" pitchFamily="34" charset="-120"/>
              </a:rPr>
              <a:t>年起共有</a:t>
            </a:r>
            <a:r>
              <a:rPr lang="en-US" altLang="zh-TW" dirty="0">
                <a:solidFill>
                  <a:srgbClr val="FF0000"/>
                </a:solidFill>
                <a:latin typeface="微軟正黑體" panose="020B0604030504040204" pitchFamily="34" charset="-120"/>
                <a:ea typeface="微軟正黑體" panose="020B0604030504040204" pitchFamily="34" charset="-120"/>
              </a:rPr>
              <a:t>26</a:t>
            </a:r>
            <a:r>
              <a:rPr lang="zh-TW" altLang="en-US" dirty="0">
                <a:solidFill>
                  <a:srgbClr val="FF0000"/>
                </a:solidFill>
                <a:latin typeface="微軟正黑體" panose="020B0604030504040204" pitchFamily="34" charset="-120"/>
                <a:ea typeface="微軟正黑體" panose="020B0604030504040204" pitchFamily="34" charset="-120"/>
              </a:rPr>
              <a:t>位教師申請</a:t>
            </a:r>
            <a:r>
              <a:rPr lang="en-US" altLang="zh-TW" dirty="0">
                <a:solidFill>
                  <a:srgbClr val="FF0000"/>
                </a:solidFill>
                <a:latin typeface="微軟正黑體" panose="020B0604030504040204" pitchFamily="34" charset="-120"/>
                <a:ea typeface="微軟正黑體" panose="020B0604030504040204" pitchFamily="34" charset="-120"/>
              </a:rPr>
              <a:t>41</a:t>
            </a:r>
            <a:r>
              <a:rPr lang="zh-TW" altLang="en-US" dirty="0">
                <a:solidFill>
                  <a:srgbClr val="FF0000"/>
                </a:solidFill>
                <a:latin typeface="微軟正黑體" panose="020B0604030504040204" pitchFamily="34" charset="-120"/>
                <a:ea typeface="微軟正黑體" panose="020B0604030504040204" pitchFamily="34" charset="-120"/>
              </a:rPr>
              <a:t>件科技部計畫均與教育大數據課程有關</a:t>
            </a:r>
            <a:r>
              <a:rPr lang="zh-TW" altLang="en-US" dirty="0">
                <a:solidFill>
                  <a:sysClr val="windowText" lastClr="000000"/>
                </a:solidFill>
                <a:latin typeface="微軟正黑體" panose="020B0604030504040204" pitchFamily="34" charset="-120"/>
                <a:ea typeface="微軟正黑體" panose="020B0604030504040204" pitchFamily="34" charset="-120"/>
              </a:rPr>
              <a:t>，且具有跨學科整合能力</a:t>
            </a:r>
            <a:r>
              <a:rPr lang="zh-TW" altLang="en-US" dirty="0" smtClean="0">
                <a:solidFill>
                  <a:sysClr val="windowText" lastClr="000000"/>
                </a:solidFill>
                <a:latin typeface="微軟正黑體" panose="020B0604030504040204" pitchFamily="34" charset="-120"/>
                <a:ea typeface="微軟正黑體" panose="020B0604030504040204" pitchFamily="34" charset="-120"/>
              </a:rPr>
              <a:t>。</a:t>
            </a:r>
            <a:endParaRPr lang="en-US" altLang="zh-TW" dirty="0" smtClean="0">
              <a:solidFill>
                <a:sysClr val="windowText" lastClr="000000"/>
              </a:solidFill>
              <a:latin typeface="微軟正黑體" panose="020B0604030504040204" pitchFamily="34" charset="-120"/>
              <a:ea typeface="微軟正黑體" panose="020B0604030504040204" pitchFamily="34" charset="-120"/>
            </a:endParaRPr>
          </a:p>
          <a:p>
            <a:pPr lvl="0" algn="just">
              <a:lnSpc>
                <a:spcPct val="100000"/>
              </a:lnSpc>
              <a:spcBef>
                <a:spcPts val="1200"/>
              </a:spcBef>
              <a:buClrTx/>
            </a:pPr>
            <a:r>
              <a:rPr lang="en-US" altLang="zh-TW" dirty="0">
                <a:solidFill>
                  <a:sysClr val="windowText" lastClr="000000"/>
                </a:solidFill>
                <a:latin typeface="微軟正黑體" panose="020B0604030504040204" pitchFamily="34" charset="-120"/>
                <a:ea typeface="微軟正黑體" panose="020B0604030504040204" pitchFamily="34" charset="-120"/>
              </a:rPr>
              <a:t>4</a:t>
            </a:r>
            <a:r>
              <a:rPr lang="zh-TW" altLang="en-US" dirty="0">
                <a:solidFill>
                  <a:sysClr val="windowText" lastClr="000000"/>
                </a:solidFill>
                <a:latin typeface="微軟正黑體" panose="020B0604030504040204" pitchFamily="34" charset="-120"/>
                <a:ea typeface="微軟正黑體" panose="020B0604030504040204" pitchFamily="34" charset="-120"/>
              </a:rPr>
              <a:t>、本校在教育測驗、統計、數據分析、資訊科技等領域，已設立相關系所及多位具學術專長教師，並已有相關系所開設課程，可作為發展大數據學程之基礎。</a:t>
            </a:r>
          </a:p>
          <a:p>
            <a:pPr algn="just">
              <a:lnSpc>
                <a:spcPct val="100000"/>
              </a:lnSpc>
              <a:spcBef>
                <a:spcPts val="1200"/>
              </a:spcBef>
              <a:buClrTx/>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42;p4"/>
          <p:cNvSpPr txBox="1"/>
          <p:nvPr/>
        </p:nvSpPr>
        <p:spPr>
          <a:xfrm>
            <a:off x="1505631" y="445236"/>
            <a:ext cx="7050539"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貳、本校</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發展大數據學程有利基礎</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graphicFrame>
        <p:nvGraphicFramePr>
          <p:cNvPr id="20" name="資料庫圖表 19"/>
          <p:cNvGraphicFramePr/>
          <p:nvPr>
            <p:extLst>
              <p:ext uri="{D42A27DB-BD31-4B8C-83A1-F6EECF244321}">
                <p14:modId xmlns:p14="http://schemas.microsoft.com/office/powerpoint/2010/main" val="2239369329"/>
              </p:ext>
            </p:extLst>
          </p:nvPr>
        </p:nvGraphicFramePr>
        <p:xfrm>
          <a:off x="1280160" y="3821340"/>
          <a:ext cx="9807811" cy="2660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027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6758" y="0"/>
            <a:ext cx="12148895" cy="6911333"/>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1" y="445236"/>
            <a:ext cx="7050539"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貳、本校</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發展大數據學程有利基礎</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581514" y="1767476"/>
            <a:ext cx="11158557" cy="359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0000"/>
              </a:lnSpc>
              <a:spcBef>
                <a:spcPts val="1200"/>
              </a:spcBef>
              <a:buClrTx/>
              <a:buNone/>
            </a:pPr>
            <a:r>
              <a:rPr lang="en-US" altLang="zh-TW" sz="2600" dirty="0">
                <a:solidFill>
                  <a:sysClr val="windowText" lastClr="000000"/>
                </a:solidFill>
                <a:latin typeface="微軟正黑體" panose="020B0604030504040204" pitchFamily="34" charset="-120"/>
                <a:ea typeface="微軟正黑體" panose="020B0604030504040204" pitchFamily="34" charset="-120"/>
              </a:rPr>
              <a:t>5</a:t>
            </a:r>
            <a:r>
              <a:rPr lang="zh-TW" altLang="en-US" sz="2600" dirty="0" smtClean="0">
                <a:solidFill>
                  <a:sysClr val="windowText" lastClr="000000"/>
                </a:solidFill>
                <a:latin typeface="微軟正黑體" panose="020B0604030504040204" pitchFamily="34" charset="-120"/>
                <a:ea typeface="微軟正黑體" panose="020B0604030504040204" pitchFamily="34" charset="-120"/>
              </a:rPr>
              <a:t>、本校</a:t>
            </a:r>
            <a:r>
              <a:rPr lang="zh-TW" altLang="en-US" sz="2600" dirty="0">
                <a:solidFill>
                  <a:sysClr val="windowText" lastClr="000000"/>
                </a:solidFill>
                <a:latin typeface="微軟正黑體" panose="020B0604030504040204" pitchFamily="34" charset="-120"/>
                <a:ea typeface="微軟正黑體" panose="020B0604030504040204" pitchFamily="34" charset="-120"/>
              </a:rPr>
              <a:t>刻正進行「銜接</a:t>
            </a:r>
            <a:r>
              <a:rPr lang="en-US" altLang="zh-TW" sz="2600" dirty="0">
                <a:solidFill>
                  <a:sysClr val="windowText" lastClr="000000"/>
                </a:solidFill>
                <a:latin typeface="微軟正黑體" panose="020B0604030504040204" pitchFamily="34" charset="-120"/>
                <a:ea typeface="微軟正黑體" panose="020B0604030504040204" pitchFamily="34" charset="-120"/>
              </a:rPr>
              <a:t>108</a:t>
            </a:r>
            <a:r>
              <a:rPr lang="zh-TW" altLang="en-US" sz="2600" dirty="0">
                <a:solidFill>
                  <a:sysClr val="windowText" lastClr="000000"/>
                </a:solidFill>
                <a:latin typeface="微軟正黑體" panose="020B0604030504040204" pitchFamily="34" charset="-120"/>
                <a:ea typeface="微軟正黑體" panose="020B0604030504040204" pitchFamily="34" charset="-120"/>
              </a:rPr>
              <a:t>課綱通識課程改革</a:t>
            </a:r>
            <a:r>
              <a:rPr lang="zh-TW" altLang="en-US" sz="2600" dirty="0" smtClean="0">
                <a:solidFill>
                  <a:sysClr val="windowText" lastClr="000000"/>
                </a:solidFill>
                <a:latin typeface="微軟正黑體" panose="020B0604030504040204" pitchFamily="34" charset="-120"/>
                <a:ea typeface="微軟正黑體" panose="020B0604030504040204" pitchFamily="34" charset="-120"/>
              </a:rPr>
              <a:t>」申請</a:t>
            </a:r>
            <a:r>
              <a:rPr lang="zh-TW" altLang="en-US" sz="2600" dirty="0">
                <a:solidFill>
                  <a:sysClr val="windowText" lastClr="000000"/>
                </a:solidFill>
                <a:latin typeface="微軟正黑體" panose="020B0604030504040204" pitchFamily="34" charset="-120"/>
                <a:ea typeface="微軟正黑體" panose="020B0604030504040204" pitchFamily="34" charset="-120"/>
              </a:rPr>
              <a:t>教育部「</a:t>
            </a:r>
            <a:r>
              <a:rPr lang="zh-TW" altLang="en-US" sz="2600" dirty="0">
                <a:solidFill>
                  <a:srgbClr val="FF0000"/>
                </a:solidFill>
                <a:latin typeface="微軟正黑體" panose="020B0604030504040204" pitchFamily="34" charset="-120"/>
                <a:ea typeface="微軟正黑體" panose="020B0604030504040204" pitchFamily="34" charset="-120"/>
              </a:rPr>
              <a:t>人文社會與科技前瞻人才培育計畫</a:t>
            </a:r>
            <a:r>
              <a:rPr lang="zh-TW" altLang="en-US" sz="2600" dirty="0">
                <a:solidFill>
                  <a:sysClr val="windowText" lastClr="000000"/>
                </a:solidFill>
                <a:latin typeface="微軟正黑體" panose="020B0604030504040204" pitchFamily="34" charset="-120"/>
                <a:ea typeface="微軟正黑體" panose="020B0604030504040204" pitchFamily="34" charset="-120"/>
              </a:rPr>
              <a:t>」，規劃培養人文社科教育學生量化分析技能，提升學生批判思考</a:t>
            </a:r>
            <a:r>
              <a:rPr lang="zh-TW" altLang="en-US" sz="2600" dirty="0" smtClean="0">
                <a:solidFill>
                  <a:sysClr val="windowText" lastClr="000000"/>
                </a:solidFill>
                <a:latin typeface="微軟正黑體" panose="020B0604030504040204" pitchFamily="34" charset="-120"/>
                <a:ea typeface="微軟正黑體" panose="020B0604030504040204" pitchFamily="34" charset="-120"/>
              </a:rPr>
              <a:t>與問題</a:t>
            </a:r>
            <a:r>
              <a:rPr lang="zh-TW" altLang="en-US" sz="2600" dirty="0">
                <a:solidFill>
                  <a:sysClr val="windowText" lastClr="000000"/>
                </a:solidFill>
                <a:latin typeface="微軟正黑體" panose="020B0604030504040204" pitchFamily="34" charset="-120"/>
                <a:ea typeface="微軟正黑體" panose="020B0604030504040204" pitchFamily="34" charset="-120"/>
              </a:rPr>
              <a:t>解決的能力等重要發展目標</a:t>
            </a:r>
            <a:r>
              <a:rPr lang="zh-TW" altLang="en-US" sz="2600" dirty="0" smtClean="0">
                <a:solidFill>
                  <a:sysClr val="windowText" lastClr="000000"/>
                </a:solidFill>
                <a:latin typeface="微軟正黑體" panose="020B0604030504040204" pitchFamily="34" charset="-120"/>
                <a:ea typeface="微軟正黑體" panose="020B0604030504040204" pitchFamily="34" charset="-120"/>
              </a:rPr>
              <a:t>。</a:t>
            </a:r>
            <a:endParaRPr lang="en-US" altLang="zh-TW" sz="2600" dirty="0" smtClean="0">
              <a:solidFill>
                <a:sysClr val="windowText" lastClr="000000"/>
              </a:solidFill>
              <a:latin typeface="微軟正黑體" panose="020B0604030504040204" pitchFamily="34" charset="-120"/>
              <a:ea typeface="微軟正黑體" panose="020B0604030504040204" pitchFamily="34" charset="-120"/>
            </a:endParaRPr>
          </a:p>
          <a:p>
            <a:pPr marL="0" lvl="0" indent="0" algn="just">
              <a:lnSpc>
                <a:spcPct val="100000"/>
              </a:lnSpc>
              <a:spcBef>
                <a:spcPts val="1200"/>
              </a:spcBef>
              <a:buClrTx/>
              <a:buNone/>
            </a:pPr>
            <a:r>
              <a:rPr lang="en-US" altLang="zh-TW" sz="26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2600" dirty="0" smtClean="0">
                <a:solidFill>
                  <a:sysClr val="windowText" lastClr="000000"/>
                </a:solidFill>
                <a:latin typeface="微軟正黑體" panose="020B0604030504040204" pitchFamily="34" charset="-120"/>
                <a:ea typeface="微軟正黑體" panose="020B0604030504040204" pitchFamily="34" charset="-120"/>
              </a:rPr>
              <a:t>、著重</a:t>
            </a:r>
            <a:r>
              <a:rPr lang="zh-TW" altLang="en-US" sz="2600" dirty="0">
                <a:solidFill>
                  <a:sysClr val="windowText" lastClr="000000"/>
                </a:solidFill>
                <a:latin typeface="微軟正黑體" panose="020B0604030504040204" pitchFamily="34" charset="-120"/>
                <a:ea typeface="微軟正黑體" panose="020B0604030504040204" pitchFamily="34" charset="-120"/>
              </a:rPr>
              <a:t>發展</a:t>
            </a:r>
            <a:r>
              <a:rPr lang="zh-TW" altLang="en-US" sz="2600" b="1" dirty="0">
                <a:solidFill>
                  <a:srgbClr val="FF0000"/>
                </a:solidFill>
                <a:latin typeface="微軟正黑體" panose="020B0604030504040204" pitchFamily="34" charset="-120"/>
                <a:ea typeface="微軟正黑體" panose="020B0604030504040204" pitchFamily="34" charset="-120"/>
              </a:rPr>
              <a:t>校級「智慧教育研究中心」</a:t>
            </a:r>
            <a:r>
              <a:rPr lang="zh-TW" altLang="en-US" sz="2600" dirty="0">
                <a:solidFill>
                  <a:sysClr val="windowText" lastClr="000000"/>
                </a:solidFill>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培育未來數位教育師資</a:t>
            </a:r>
            <a:r>
              <a:rPr lang="zh-TW" altLang="en-US" sz="2600" dirty="0" smtClean="0">
                <a:solidFill>
                  <a:sysClr val="windowText" lastClr="000000"/>
                </a:solidFill>
                <a:latin typeface="微軟正黑體" panose="020B0604030504040204" pitchFamily="34" charset="-120"/>
                <a:ea typeface="微軟正黑體" panose="020B0604030504040204" pitchFamily="34" charset="-120"/>
              </a:rPr>
              <a:t>。</a:t>
            </a:r>
            <a:endParaRPr lang="en-US" altLang="zh-TW" sz="2600" dirty="0" smtClean="0">
              <a:solidFill>
                <a:sysClr val="windowText" lastClr="000000"/>
              </a:solidFill>
              <a:latin typeface="微軟正黑體" panose="020B0604030504040204" pitchFamily="34" charset="-120"/>
              <a:ea typeface="微軟正黑體" panose="020B0604030504040204" pitchFamily="34" charset="-120"/>
            </a:endParaRPr>
          </a:p>
          <a:p>
            <a:pPr marL="0" lvl="0" indent="0">
              <a:lnSpc>
                <a:spcPct val="100000"/>
              </a:lnSpc>
              <a:spcBef>
                <a:spcPts val="1200"/>
              </a:spcBef>
              <a:buClrTx/>
              <a:buNone/>
            </a:pPr>
            <a:r>
              <a:rPr lang="zh-TW" altLang="en-US" sz="2000" dirty="0" smtClean="0">
                <a:solidFill>
                  <a:sysClr val="windowText" lastClr="000000"/>
                </a:solidFill>
                <a:latin typeface="微軟正黑體" panose="020B0604030504040204" pitchFamily="34" charset="-120"/>
                <a:ea typeface="微軟正黑體" panose="020B0604030504040204" pitchFamily="34" charset="-120"/>
              </a:rPr>
              <a:t>參考</a:t>
            </a:r>
            <a:r>
              <a:rPr lang="zh-TW" altLang="en-US" sz="2000" dirty="0">
                <a:solidFill>
                  <a:sysClr val="windowText" lastClr="000000"/>
                </a:solidFill>
                <a:latin typeface="微軟正黑體" panose="020B0604030504040204" pitchFamily="34" charset="-120"/>
                <a:ea typeface="微軟正黑體" panose="020B0604030504040204" pitchFamily="34" charset="-120"/>
              </a:rPr>
              <a:t>英國牛津大學</a:t>
            </a:r>
            <a:r>
              <a:rPr lang="en-US" altLang="zh-TW" sz="2000" dirty="0">
                <a:solidFill>
                  <a:sysClr val="windowText" lastClr="000000"/>
                </a:solidFill>
                <a:latin typeface="微軟正黑體" panose="020B0604030504040204" pitchFamily="34" charset="-120"/>
                <a:ea typeface="微軟正黑體" panose="020B0604030504040204" pitchFamily="34" charset="-120"/>
              </a:rPr>
              <a:t>Oxford Q-Step Centre </a:t>
            </a:r>
            <a:r>
              <a:rPr lang="zh-TW" altLang="en-US" sz="2000" dirty="0">
                <a:solidFill>
                  <a:sysClr val="windowText" lastClr="000000"/>
                </a:solidFill>
                <a:latin typeface="微軟正黑體" panose="020B0604030504040204" pitchFamily="34" charset="-120"/>
                <a:ea typeface="微軟正黑體" panose="020B0604030504040204" pitchFamily="34" charset="-120"/>
              </a:rPr>
              <a:t>（</a:t>
            </a:r>
            <a:r>
              <a:rPr lang="en-US" altLang="zh-TW" sz="2000" dirty="0">
                <a:solidFill>
                  <a:sysClr val="windowText" lastClr="000000"/>
                </a:solidFill>
                <a:latin typeface="微軟正黑體" panose="020B0604030504040204" pitchFamily="34" charset="-120"/>
                <a:ea typeface="微軟正黑體" panose="020B0604030504040204" pitchFamily="34" charset="-120"/>
              </a:rPr>
              <a:t>OQC</a:t>
            </a:r>
            <a:r>
              <a:rPr lang="zh-TW" altLang="en-US" sz="2000" dirty="0">
                <a:solidFill>
                  <a:sysClr val="windowText" lastClr="000000"/>
                </a:solidFill>
                <a:latin typeface="微軟正黑體" panose="020B0604030504040204" pitchFamily="34" charset="-120"/>
                <a:ea typeface="微軟正黑體" panose="020B0604030504040204" pitchFamily="34" charset="-120"/>
              </a:rPr>
              <a:t>）美國哈佛大學</a:t>
            </a:r>
            <a:r>
              <a:rPr lang="en-US" altLang="zh-TW" sz="2000" dirty="0">
                <a:solidFill>
                  <a:sysClr val="windowText" lastClr="000000"/>
                </a:solidFill>
                <a:latin typeface="微軟正黑體" panose="020B0604030504040204" pitchFamily="34" charset="-120"/>
                <a:ea typeface="微軟正黑體" panose="020B0604030504040204" pitchFamily="34" charset="-120"/>
              </a:rPr>
              <a:t>Quantitative Reasoning with Data</a:t>
            </a:r>
            <a:r>
              <a:rPr lang="zh-TW" altLang="en-US" sz="2000" dirty="0">
                <a:solidFill>
                  <a:sysClr val="windowText" lastClr="000000"/>
                </a:solidFill>
                <a:latin typeface="微軟正黑體" panose="020B0604030504040204" pitchFamily="34" charset="-120"/>
                <a:ea typeface="微軟正黑體" panose="020B0604030504040204" pitchFamily="34" charset="-120"/>
              </a:rPr>
              <a:t>培育學生針對資料批判思考能力的課程，進行本校通識教育的改革</a:t>
            </a:r>
            <a:r>
              <a:rPr lang="zh-TW" altLang="en-US" sz="20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2000" dirty="0">
              <a:solidFill>
                <a:sysClr val="windowText" lastClr="000000"/>
              </a:solidFill>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7"/>
          <a:stretch>
            <a:fillRect/>
          </a:stretch>
        </p:blipFill>
        <p:spPr>
          <a:xfrm>
            <a:off x="588478" y="4685887"/>
            <a:ext cx="11035876" cy="1945508"/>
          </a:xfrm>
          <a:prstGeom prst="rect">
            <a:avLst/>
          </a:prstGeom>
        </p:spPr>
      </p:pic>
    </p:spTree>
    <p:extLst>
      <p:ext uri="{BB962C8B-B14F-4D97-AF65-F5344CB8AC3E}">
        <p14:creationId xmlns:p14="http://schemas.microsoft.com/office/powerpoint/2010/main" val="107166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0"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sp>
        <p:nvSpPr>
          <p:cNvPr id="140" name="Google Shape;140;p4"/>
          <p:cNvSpPr txBox="1"/>
          <p:nvPr/>
        </p:nvSpPr>
        <p:spPr>
          <a:xfrm>
            <a:off x="1424816" y="1198063"/>
            <a:ext cx="10457100" cy="612736"/>
          </a:xfrm>
          <a:prstGeom prst="rect">
            <a:avLst/>
          </a:prstGeom>
          <a:noFill/>
          <a:ln>
            <a:noFill/>
          </a:ln>
        </p:spPr>
        <p:txBody>
          <a:bodyPr spcFirstLastPara="1" wrap="square" lIns="91425" tIns="45700" rIns="91425" bIns="45700" anchor="t" anchorCtr="0">
            <a:noAutofit/>
          </a:bodyPr>
          <a:lstStyle/>
          <a:p>
            <a:pPr lvl="0">
              <a:buClr>
                <a:srgbClr val="3A3838"/>
              </a:buClr>
              <a:buSzPts val="2200"/>
            </a:pPr>
            <a:r>
              <a:rPr kumimoji="0" lang="zh-TW" altLang="en-US" sz="3200" b="1" i="0" u="none" strike="noStrike" kern="0" cap="none" spc="0" normalizeH="0" baseline="0" noProof="0" dirty="0" smtClean="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rPr>
              <a:t>（一</a:t>
            </a:r>
            <a:r>
              <a:rPr lang="zh-TW" altLang="en-US" sz="3200" b="1" dirty="0" smtClean="0">
                <a:solidFill>
                  <a:srgbClr val="3A3838"/>
                </a:solidFill>
                <a:latin typeface="微軟正黑體" panose="020B0604030504040204" pitchFamily="34" charset="-120"/>
                <a:ea typeface="微軟正黑體" panose="020B0604030504040204" pitchFamily="34" charset="-120"/>
                <a:cs typeface="Arimo"/>
                <a:sym typeface="Arimo"/>
              </a:rPr>
              <a:t>）核心</a:t>
            </a:r>
            <a:r>
              <a:rPr lang="zh-TW" altLang="en-US" sz="3200" b="1" dirty="0">
                <a:solidFill>
                  <a:srgbClr val="3A3838"/>
                </a:solidFill>
                <a:latin typeface="微軟正黑體" panose="020B0604030504040204" pitchFamily="34" charset="-120"/>
                <a:ea typeface="微軟正黑體" panose="020B0604030504040204" pitchFamily="34" charset="-120"/>
                <a:cs typeface="Arimo"/>
                <a:sym typeface="Arimo"/>
              </a:rPr>
              <a:t>能力</a:t>
            </a:r>
            <a:endParaRPr kumimoji="0" sz="3200" b="1" i="0" u="none" strike="noStrike" kern="0" cap="none" spc="0" normalizeH="0" baseline="0" noProof="0" dirty="0">
              <a:ln>
                <a:noFill/>
              </a:ln>
              <a:solidFill>
                <a:srgbClr val="3A3838"/>
              </a:solidFill>
              <a:effectLst/>
              <a:uLnTx/>
              <a:uFillTx/>
              <a:latin typeface="微軟正黑體" panose="020B0604030504040204" pitchFamily="34" charset="-120"/>
              <a:ea typeface="微軟正黑體" panose="020B0604030504040204" pitchFamily="34" charset="-120"/>
              <a:cs typeface="Arimo"/>
              <a:sym typeface="Arimo"/>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2" y="445236"/>
            <a:ext cx="5297939"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叁、課程規劃及預期成果</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2" name="圖片 11"/>
          <p:cNvPicPr>
            <a:picLocks noChangeAspect="1"/>
          </p:cNvPicPr>
          <p:nvPr/>
        </p:nvPicPr>
        <p:blipFill rotWithShape="1">
          <a:blip r:embed="rId5">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1089091" y="1883457"/>
            <a:ext cx="10191996" cy="4598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sym typeface="Arial"/>
            </a:endParaRPr>
          </a:p>
        </p:txBody>
      </p:sp>
      <p:grpSp>
        <p:nvGrpSpPr>
          <p:cNvPr id="19" name="群組 18"/>
          <p:cNvGrpSpPr/>
          <p:nvPr/>
        </p:nvGrpSpPr>
        <p:grpSpPr>
          <a:xfrm>
            <a:off x="600760" y="1510669"/>
            <a:ext cx="10810875" cy="4881053"/>
            <a:chOff x="797644" y="1440915"/>
            <a:chExt cx="10810875" cy="4881053"/>
          </a:xfrm>
        </p:grpSpPr>
        <p:graphicFrame>
          <p:nvGraphicFramePr>
            <p:cNvPr id="20" name="資料庫圖表 19"/>
            <p:cNvGraphicFramePr/>
            <p:nvPr>
              <p:extLst>
                <p:ext uri="{D42A27DB-BD31-4B8C-83A1-F6EECF244321}">
                  <p14:modId xmlns:p14="http://schemas.microsoft.com/office/powerpoint/2010/main" val="3830094809"/>
                </p:ext>
              </p:extLst>
            </p:nvPr>
          </p:nvGraphicFramePr>
          <p:xfrm>
            <a:off x="797644" y="1440915"/>
            <a:ext cx="10810875" cy="46176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文字方塊 20"/>
            <p:cNvSpPr txBox="1"/>
            <p:nvPr/>
          </p:nvSpPr>
          <p:spPr>
            <a:xfrm>
              <a:off x="1437519" y="4752308"/>
              <a:ext cx="2981326" cy="1569660"/>
            </a:xfrm>
            <a:prstGeom prst="rect">
              <a:avLst/>
            </a:prstGeom>
            <a:noFill/>
          </p:spPr>
          <p:txBody>
            <a:bodyPr wrap="square" rtlCol="0">
              <a:spAutoFit/>
            </a:bodyPr>
            <a:lstStyle/>
            <a:p>
              <a:r>
                <a:rPr lang="zh-TW" altLang="en-US" sz="1600" dirty="0">
                  <a:solidFill>
                    <a:schemeClr val="accent2">
                      <a:lumMod val="75000"/>
                    </a:schemeClr>
                  </a:solidFill>
                  <a:latin typeface="微軟正黑體" panose="020B0604030504040204" pitchFamily="34" charset="-120"/>
                  <a:ea typeface="微軟正黑體" panose="020B0604030504040204" pitchFamily="34" charset="-120"/>
                </a:rPr>
                <a:t>培養學生能夠撰寫程式或應用軟體，在教育領域進行資料處理能力，具備量化分析教育資料的核心素養，並發展運用工具，蒐集資訊、處理資料、創造知識之素養</a:t>
              </a:r>
            </a:p>
          </p:txBody>
        </p:sp>
        <p:sp>
          <p:nvSpPr>
            <p:cNvPr id="22" name="文字方塊 21"/>
            <p:cNvSpPr txBox="1"/>
            <p:nvPr/>
          </p:nvSpPr>
          <p:spPr>
            <a:xfrm>
              <a:off x="5018920" y="3858161"/>
              <a:ext cx="2943225" cy="1323439"/>
            </a:xfrm>
            <a:prstGeom prst="rect">
              <a:avLst/>
            </a:prstGeom>
            <a:noFill/>
          </p:spPr>
          <p:txBody>
            <a:bodyPr wrap="square" rtlCol="0">
              <a:spAutoFit/>
            </a:bodyPr>
            <a:lstStyle/>
            <a:p>
              <a:r>
                <a:rPr lang="zh-TW" altLang="en-US" sz="1600" dirty="0">
                  <a:solidFill>
                    <a:schemeClr val="accent4">
                      <a:lumMod val="75000"/>
                    </a:schemeClr>
                  </a:solidFill>
                  <a:latin typeface="微軟正黑體" panose="020B0604030504040204" pitchFamily="34" charset="-120"/>
                  <a:ea typeface="微軟正黑體" panose="020B0604030504040204" pitchFamily="34" charset="-120"/>
                </a:rPr>
                <a:t>能具備大數據基本概念，對於認知診斷模型、數位學習應用、教師差異化教學具備認知，並建立學生分析及預測學生學習成效之</a:t>
              </a:r>
              <a:r>
                <a:rPr lang="zh-TW" altLang="en-US" sz="1600" dirty="0" smtClean="0">
                  <a:solidFill>
                    <a:schemeClr val="accent4">
                      <a:lumMod val="75000"/>
                    </a:schemeClr>
                  </a:solidFill>
                  <a:latin typeface="微軟正黑體" panose="020B0604030504040204" pitchFamily="34" charset="-120"/>
                  <a:ea typeface="微軟正黑體" panose="020B0604030504040204" pitchFamily="34" charset="-120"/>
                </a:rPr>
                <a:t>能力</a:t>
              </a:r>
              <a:endParaRPr lang="zh-TW" altLang="en-US" sz="16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8705559" y="3006749"/>
              <a:ext cx="2642720" cy="1323439"/>
            </a:xfrm>
            <a:prstGeom prst="rect">
              <a:avLst/>
            </a:prstGeom>
            <a:noFill/>
          </p:spPr>
          <p:txBody>
            <a:bodyPr wrap="square" rtlCol="0">
              <a:spAutoFit/>
            </a:bodyPr>
            <a:lstStyle/>
            <a:p>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能夠針對教育問題進行批判思考，解讀數據，提出適當解決方案，達成教育課程與教學發展或經營與科技管理目標之</a:t>
              </a:r>
              <a:r>
                <a:rPr lang="zh-TW" altLang="en-US" sz="1600" dirty="0" smtClean="0">
                  <a:solidFill>
                    <a:schemeClr val="accent6">
                      <a:lumMod val="75000"/>
                    </a:schemeClr>
                  </a:solidFill>
                  <a:latin typeface="微軟正黑體" panose="020B0604030504040204" pitchFamily="34" charset="-120"/>
                  <a:ea typeface="微軟正黑體" panose="020B0604030504040204" pitchFamily="34" charset="-120"/>
                </a:rPr>
                <a:t>能力</a:t>
              </a:r>
              <a:endParaRPr lang="zh-TW" altLang="en-US" sz="1600" dirty="0">
                <a:solidFill>
                  <a:schemeClr val="accent6">
                    <a:lumMod val="75000"/>
                  </a:schemeClr>
                </a:solidFill>
                <a:latin typeface="微軟正黑體" panose="020B0604030504040204" pitchFamily="34" charset="-120"/>
                <a:ea typeface="微軟正黑體" panose="020B0604030504040204" pitchFamily="34" charset="-120"/>
              </a:endParaRPr>
            </a:p>
          </p:txBody>
        </p:sp>
      </p:grpSp>
      <p:pic>
        <p:nvPicPr>
          <p:cNvPr id="144" name="Google Shape;144;p4"/>
          <p:cNvPicPr preferRelativeResize="0"/>
          <p:nvPr/>
        </p:nvPicPr>
        <p:blipFill rotWithShape="1">
          <a:blip r:embed="rId11">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spTree>
    <p:extLst>
      <p:ext uri="{BB962C8B-B14F-4D97-AF65-F5344CB8AC3E}">
        <p14:creationId xmlns:p14="http://schemas.microsoft.com/office/powerpoint/2010/main" val="2512130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3">
            <a:alphaModFix/>
          </a:blip>
          <a:stretch>
            <a:fillRect/>
          </a:stretch>
        </p:blipFill>
        <p:spPr>
          <a:xfrm>
            <a:off x="-2" y="13157"/>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ED7D31"/>
              </a:solidFill>
              <a:effectLst/>
              <a:uLnTx/>
              <a:uFillTx/>
              <a:latin typeface="Calibri"/>
              <a:ea typeface="Calibri"/>
              <a:cs typeface="Calibri"/>
              <a:sym typeface="Calibri"/>
            </a:endParaRPr>
          </a:p>
        </p:txBody>
      </p:sp>
      <p:pic>
        <p:nvPicPr>
          <p:cNvPr id="141" name="Google Shape;141;p4"/>
          <p:cNvPicPr preferRelativeResize="0"/>
          <p:nvPr/>
        </p:nvPicPr>
        <p:blipFill>
          <a:blip r:embed="rId3">
            <a:alphaModFix/>
          </a:blip>
          <a:stretch>
            <a:fillRect/>
          </a:stretch>
        </p:blipFill>
        <p:spPr>
          <a:xfrm rot="5400000">
            <a:off x="2284521" y="-1516402"/>
            <a:ext cx="1033294" cy="4434795"/>
          </a:xfrm>
          <a:prstGeom prst="rect">
            <a:avLst/>
          </a:prstGeom>
          <a:noFill/>
          <a:ln>
            <a:noFill/>
          </a:ln>
        </p:spPr>
      </p:pic>
      <p:sp>
        <p:nvSpPr>
          <p:cNvPr id="142" name="Google Shape;142;p4"/>
          <p:cNvSpPr txBox="1"/>
          <p:nvPr/>
        </p:nvSpPr>
        <p:spPr>
          <a:xfrm>
            <a:off x="1505632" y="445236"/>
            <a:ext cx="5287054"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143" name="Google Shape;143;p4"/>
          <p:cNvPicPr preferRelativeResize="0"/>
          <p:nvPr/>
        </p:nvPicPr>
        <p:blipFill rotWithShape="1">
          <a:blip r:embed="rId4">
            <a:alphaModFix/>
          </a:blip>
          <a:srcRect/>
          <a:stretch/>
        </p:blipFill>
        <p:spPr>
          <a:xfrm>
            <a:off x="644659" y="84926"/>
            <a:ext cx="1006600" cy="1006600"/>
          </a:xfrm>
          <a:prstGeom prst="rect">
            <a:avLst/>
          </a:prstGeom>
          <a:noFill/>
          <a:ln>
            <a:noFill/>
          </a:ln>
        </p:spPr>
      </p:pic>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6" name="內容版面配置區 2"/>
          <p:cNvSpPr txBox="1">
            <a:spLocks/>
          </p:cNvSpPr>
          <p:nvPr/>
        </p:nvSpPr>
        <p:spPr>
          <a:xfrm>
            <a:off x="1089091" y="1883457"/>
            <a:ext cx="10191996" cy="4598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sym typeface="Arial"/>
            </a:endParaRPr>
          </a:p>
        </p:txBody>
      </p:sp>
      <p:graphicFrame>
        <p:nvGraphicFramePr>
          <p:cNvPr id="3" name="資料庫圖表 2"/>
          <p:cNvGraphicFramePr/>
          <p:nvPr>
            <p:extLst>
              <p:ext uri="{D42A27DB-BD31-4B8C-83A1-F6EECF244321}">
                <p14:modId xmlns:p14="http://schemas.microsoft.com/office/powerpoint/2010/main" val="1801026769"/>
              </p:ext>
            </p:extLst>
          </p:nvPr>
        </p:nvGraphicFramePr>
        <p:xfrm>
          <a:off x="936702" y="1388834"/>
          <a:ext cx="11072161" cy="47032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2022自主學習節暨數位學習行為分析研討會- YouTub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6101" y="825767"/>
            <a:ext cx="8422835" cy="473784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3744227" y="5810924"/>
            <a:ext cx="5916869" cy="954107"/>
          </a:xfrm>
          <a:prstGeom prst="rect">
            <a:avLst/>
          </a:prstGeom>
        </p:spPr>
        <p:txBody>
          <a:bodyPr wrap="square">
            <a:spAutoFit/>
          </a:bodyPr>
          <a:lstStyle/>
          <a:p>
            <a:r>
              <a:rPr lang="zh-TW" altLang="en-US" dirty="0">
                <a:hlinkClick r:id="rId13"/>
              </a:rPr>
              <a:t>https://www.youtube.com/watch?v=9TeV0h1FXb4&amp;t=1291</a:t>
            </a:r>
            <a:r>
              <a:rPr lang="zh-TW" altLang="en-US" dirty="0" smtClean="0">
                <a:hlinkClick r:id="rId13"/>
              </a:rPr>
              <a:t>s</a:t>
            </a:r>
            <a:endParaRPr lang="en-US" altLang="zh-TW" dirty="0" smtClean="0"/>
          </a:p>
          <a:p>
            <a:r>
              <a:rPr lang="zh-TW" altLang="en-US" dirty="0" smtClean="0"/>
              <a:t>本計畫簡介</a:t>
            </a:r>
            <a:r>
              <a:rPr lang="en-US" altLang="zh-TW" dirty="0" smtClean="0"/>
              <a:t>21:45</a:t>
            </a:r>
          </a:p>
          <a:p>
            <a:r>
              <a:rPr lang="zh-TW" altLang="en-US" dirty="0" smtClean="0"/>
              <a:t>分析示例</a:t>
            </a:r>
            <a:r>
              <a:rPr lang="en-US" altLang="zh-TW" dirty="0" smtClean="0"/>
              <a:t>1:17:45</a:t>
            </a:r>
          </a:p>
          <a:p>
            <a:endParaRPr lang="zh-TW" altLang="en-US" dirty="0"/>
          </a:p>
        </p:txBody>
      </p:sp>
      <p:sp>
        <p:nvSpPr>
          <p:cNvPr id="20" name="Google Shape;142;p4"/>
          <p:cNvSpPr txBox="1"/>
          <p:nvPr/>
        </p:nvSpPr>
        <p:spPr>
          <a:xfrm>
            <a:off x="1546602" y="80343"/>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Tree>
    <p:extLst>
      <p:ext uri="{BB962C8B-B14F-4D97-AF65-F5344CB8AC3E}">
        <p14:creationId xmlns:p14="http://schemas.microsoft.com/office/powerpoint/2010/main" val="2794716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a:blip r:embed="rId4">
            <a:alphaModFix/>
          </a:blip>
          <a:stretch>
            <a:fillRect/>
          </a:stretch>
        </p:blipFill>
        <p:spPr>
          <a:xfrm>
            <a:off x="0" y="0"/>
            <a:ext cx="12192002" cy="6858000"/>
          </a:xfrm>
          <a:prstGeom prst="rect">
            <a:avLst/>
          </a:prstGeom>
          <a:noFill/>
          <a:ln>
            <a:noFill/>
          </a:ln>
        </p:spPr>
      </p:pic>
      <p:sp>
        <p:nvSpPr>
          <p:cNvPr id="132" name="Google Shape;132;p4"/>
          <p:cNvSpPr/>
          <p:nvPr/>
        </p:nvSpPr>
        <p:spPr>
          <a:xfrm>
            <a:off x="409616" y="742950"/>
            <a:ext cx="11472300" cy="5743200"/>
          </a:xfrm>
          <a:prstGeom prst="rect">
            <a:avLst/>
          </a:prstGeom>
          <a:noFill/>
          <a:ln w="1905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D7D31"/>
              </a:solidFill>
              <a:effectLst/>
              <a:uLnTx/>
              <a:uFillTx/>
              <a:latin typeface="Calibri"/>
              <a:ea typeface="Calibri"/>
              <a:cs typeface="Calibri"/>
              <a:sym typeface="Calibri"/>
            </a:endParaRPr>
          </a:p>
        </p:txBody>
      </p:sp>
      <p:pic>
        <p:nvPicPr>
          <p:cNvPr id="144" name="Google Shape;144;p4"/>
          <p:cNvPicPr preferRelativeResize="0"/>
          <p:nvPr/>
        </p:nvPicPr>
        <p:blipFill rotWithShape="1">
          <a:blip r:embed="rId5">
            <a:extLst>
              <a:ext uri="{28A0092B-C50C-407E-A947-70E740481C1C}">
                <a14:useLocalDpi xmlns:a14="http://schemas.microsoft.com/office/drawing/2010/main" val="0"/>
              </a:ext>
            </a:extLst>
          </a:blip>
          <a:srcRect l="10205" t="6994" r="12456" b="9042"/>
          <a:stretch/>
        </p:blipFill>
        <p:spPr>
          <a:xfrm rot="12">
            <a:off x="10350269" y="191136"/>
            <a:ext cx="1258315" cy="1249776"/>
          </a:xfrm>
          <a:prstGeom prst="rect">
            <a:avLst/>
          </a:prstGeom>
          <a:noFill/>
          <a:ln>
            <a:noFill/>
          </a:ln>
        </p:spPr>
      </p:pic>
      <p:pic>
        <p:nvPicPr>
          <p:cNvPr id="12" name="圖片 11"/>
          <p:cNvPicPr>
            <a:picLocks noChangeAspect="1"/>
          </p:cNvPicPr>
          <p:nvPr/>
        </p:nvPicPr>
        <p:blipFill rotWithShape="1">
          <a:blip r:embed="rId6">
            <a:extLst>
              <a:ext uri="{28A0092B-C50C-407E-A947-70E740481C1C}">
                <a14:useLocalDpi xmlns:a14="http://schemas.microsoft.com/office/drawing/2010/main" val="0"/>
              </a:ext>
            </a:extLst>
          </a:blip>
          <a:srcRect b="48780"/>
          <a:stretch/>
        </p:blipFill>
        <p:spPr>
          <a:xfrm>
            <a:off x="583770" y="5872270"/>
            <a:ext cx="1925664" cy="902401"/>
          </a:xfrm>
          <a:prstGeom prst="rect">
            <a:avLst/>
          </a:prstGeom>
        </p:spPr>
      </p:pic>
      <p:sp>
        <p:nvSpPr>
          <p:cNvPr id="142" name="Google Shape;142;p4"/>
          <p:cNvSpPr txBox="1"/>
          <p:nvPr/>
        </p:nvSpPr>
        <p:spPr>
          <a:xfrm>
            <a:off x="124575" y="29555"/>
            <a:ext cx="5254397" cy="646290"/>
          </a:xfrm>
          <a:prstGeom prst="rect">
            <a:avLst/>
          </a:prstGeom>
          <a:solidFill>
            <a:srgbClr val="FFF8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叁、課程</a:t>
            </a:r>
            <a:r>
              <a:rPr kumimoji="0" lang="zh-TW" altLang="en-US" sz="3600" b="1" i="0" u="none" strike="noStrike" kern="0" cap="none" spc="0" normalizeH="0" baseline="0" noProof="0" dirty="0" smtClean="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rPr>
              <a:t>規劃</a:t>
            </a:r>
            <a:endParaRPr kumimoji="0" sz="3600" b="1" i="0" u="none" strike="noStrike" kern="0" cap="none" spc="0" normalizeH="0" baseline="0" noProof="0" dirty="0">
              <a:ln>
                <a:noFill/>
              </a:ln>
              <a:solidFill>
                <a:srgbClr val="595959"/>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 name="Rectangle 2"/>
          <p:cNvSpPr>
            <a:spLocks noChangeArrowheads="1"/>
          </p:cNvSpPr>
          <p:nvPr/>
        </p:nvSpPr>
        <p:spPr bwMode="auto">
          <a:xfrm>
            <a:off x="1080655" y="19605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物件 2"/>
          <p:cNvGraphicFramePr>
            <a:graphicFrameLocks noChangeAspect="1"/>
          </p:cNvGraphicFramePr>
          <p:nvPr>
            <p:extLst>
              <p:ext uri="{D42A27DB-BD31-4B8C-83A1-F6EECF244321}">
                <p14:modId xmlns:p14="http://schemas.microsoft.com/office/powerpoint/2010/main" val="2532324481"/>
              </p:ext>
            </p:extLst>
          </p:nvPr>
        </p:nvGraphicFramePr>
        <p:xfrm>
          <a:off x="124575" y="816024"/>
          <a:ext cx="11349628" cy="5797452"/>
        </p:xfrm>
        <a:graphic>
          <a:graphicData uri="http://schemas.openxmlformats.org/presentationml/2006/ole">
            <mc:AlternateContent xmlns:mc="http://schemas.openxmlformats.org/markup-compatibility/2006">
              <mc:Choice xmlns:v="urn:schemas-microsoft-com:vml" Requires="v">
                <p:oleObj spid="_x0000_s1057" name="點陣圖影像" r:id="rId7" imgW="11488754" imgH="5961905" progId="Paint.Picture">
                  <p:embed/>
                </p:oleObj>
              </mc:Choice>
              <mc:Fallback>
                <p:oleObj name="點陣圖影像" r:id="rId7" imgW="11488754" imgH="5961905"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575" y="816024"/>
                        <a:ext cx="11349628" cy="5797452"/>
                      </a:xfrm>
                      <a:prstGeom prst="rect">
                        <a:avLst/>
                      </a:prstGeom>
                      <a:noFill/>
                    </p:spPr>
                  </p:pic>
                </p:oleObj>
              </mc:Fallback>
            </mc:AlternateContent>
          </a:graphicData>
        </a:graphic>
      </p:graphicFrame>
    </p:spTree>
    <p:extLst>
      <p:ext uri="{BB962C8B-B14F-4D97-AF65-F5344CB8AC3E}">
        <p14:creationId xmlns:p14="http://schemas.microsoft.com/office/powerpoint/2010/main" val="219385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3673</TotalTime>
  <Words>2348</Words>
  <Application>Microsoft Office PowerPoint</Application>
  <PresentationFormat>寬螢幕</PresentationFormat>
  <Paragraphs>209</Paragraphs>
  <Slides>27</Slides>
  <Notes>26</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36" baseType="lpstr">
      <vt:lpstr>Arimo</vt:lpstr>
      <vt:lpstr>Wingdings</vt:lpstr>
      <vt:lpstr>Calibri</vt:lpstr>
      <vt:lpstr>微軟正黑體</vt:lpstr>
      <vt:lpstr>新細明體</vt:lpstr>
      <vt:lpstr>Arial</vt:lpstr>
      <vt:lpstr>Times New Roman</vt:lpstr>
      <vt:lpstr>Office 佈景主題</vt:lpstr>
      <vt:lpstr>點陣圖影像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303</cp:revision>
  <cp:lastPrinted>2022-08-18T06:52:41Z</cp:lastPrinted>
  <dcterms:created xsi:type="dcterms:W3CDTF">2020-02-10T01:45:07Z</dcterms:created>
  <dcterms:modified xsi:type="dcterms:W3CDTF">2023-01-03T09:08:44Z</dcterms:modified>
</cp:coreProperties>
</file>